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sldIdLst>
    <p:sldId id="256" r:id="rId2"/>
    <p:sldId id="257" r:id="rId3"/>
    <p:sldId id="258" r:id="rId4"/>
    <p:sldId id="259" r:id="rId5"/>
    <p:sldId id="260" r:id="rId6"/>
    <p:sldId id="261" r:id="rId7"/>
    <p:sldId id="263" r:id="rId8"/>
    <p:sldId id="272" r:id="rId9"/>
    <p:sldId id="273" r:id="rId10"/>
    <p:sldId id="274" r:id="rId11"/>
    <p:sldId id="275" r:id="rId12"/>
    <p:sldId id="276" r:id="rId13"/>
    <p:sldId id="277" r:id="rId14"/>
    <p:sldId id="279" r:id="rId15"/>
    <p:sldId id="264" r:id="rId16"/>
    <p:sldId id="265" r:id="rId17"/>
    <p:sldId id="266" r:id="rId18"/>
    <p:sldId id="267" r:id="rId19"/>
    <p:sldId id="268" r:id="rId20"/>
    <p:sldId id="269"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225CB-AA6D-B44E-BDCA-E3BABEAD351A}" v="14" dt="2023-06-22T19:27:02.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p:restoredTop sz="94684"/>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C629722-806A-4B7F-B745-E18A11F761F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D91D9D-DAB1-41EA-8142-17DB2FD4F94E}">
      <dgm:prSet/>
      <dgm:spPr/>
      <dgm:t>
        <a:bodyPr/>
        <a:lstStyle/>
        <a:p>
          <a:r>
            <a:rPr lang="en-US" b="0" i="0" dirty="0"/>
            <a:t>Long-term impact: </a:t>
          </a:r>
          <a:r>
            <a:rPr lang="en-US" dirty="0"/>
            <a:t>Conduct a longitudinal study to evaluate the long-term impact of portfolio review sessions on participants' careers and artistic development. This could involve tracking participants' progress, achievements, and professional growth over several years.</a:t>
          </a:r>
        </a:p>
      </dgm:t>
    </dgm:pt>
    <dgm:pt modelId="{077A3310-265F-4D32-B3AD-D096359867EB}" type="parTrans" cxnId="{5E097143-A4DE-464D-A25E-E49F089F25DD}">
      <dgm:prSet/>
      <dgm:spPr/>
      <dgm:t>
        <a:bodyPr/>
        <a:lstStyle/>
        <a:p>
          <a:endParaRPr lang="en-US"/>
        </a:p>
      </dgm:t>
    </dgm:pt>
    <dgm:pt modelId="{724387B0-CA33-4233-86E7-C383E04F7372}" type="sibTrans" cxnId="{5E097143-A4DE-464D-A25E-E49F089F25DD}">
      <dgm:prSet/>
      <dgm:spPr/>
      <dgm:t>
        <a:bodyPr/>
        <a:lstStyle/>
        <a:p>
          <a:endParaRPr lang="en-US"/>
        </a:p>
      </dgm:t>
    </dgm:pt>
    <dgm:pt modelId="{FAF6E005-29ED-452F-9C56-54110F53BFAF}">
      <dgm:prSet/>
      <dgm:spPr/>
      <dgm:t>
        <a:bodyPr/>
        <a:lstStyle/>
        <a:p>
          <a:r>
            <a:rPr lang="en-US" dirty="0"/>
            <a:t>Comparative Analysis: Compare the effectiveness and outcomes of portfolio review sessions at LACP with similar programs offered by other photography organizations or institutions. This analysis can help identify best practices and areas for improvement.</a:t>
          </a:r>
        </a:p>
      </dgm:t>
    </dgm:pt>
    <dgm:pt modelId="{130656BF-5C7F-4145-AF0C-66097B9B2967}" type="parTrans" cxnId="{F68C299B-BB34-493A-AB26-C5699F5EBB25}">
      <dgm:prSet/>
      <dgm:spPr/>
      <dgm:t>
        <a:bodyPr/>
        <a:lstStyle/>
        <a:p>
          <a:endParaRPr lang="en-US"/>
        </a:p>
      </dgm:t>
    </dgm:pt>
    <dgm:pt modelId="{E3E3179C-EAE9-4F81-A87E-37487BD88FC0}" type="sibTrans" cxnId="{F68C299B-BB34-493A-AB26-C5699F5EBB25}">
      <dgm:prSet/>
      <dgm:spPr/>
      <dgm:t>
        <a:bodyPr/>
        <a:lstStyle/>
        <a:p>
          <a:endParaRPr lang="en-US"/>
        </a:p>
      </dgm:t>
    </dgm:pt>
    <dgm:pt modelId="{A05CA3B8-BF90-4261-B3A8-5D8545709299}">
      <dgm:prSet/>
      <dgm:spPr/>
      <dgm:t>
        <a:bodyPr/>
        <a:lstStyle/>
        <a:p>
          <a:r>
            <a:rPr lang="en-US" dirty="0"/>
            <a:t>Participant Feedback Analysis: Conduct in-depth qualitative research by interviewing past participants to gain deeper insights into their experiences, perceived benefits, and suggestions for further improvement. This feedback can provide valuable information to refine the program.</a:t>
          </a:r>
        </a:p>
      </dgm:t>
    </dgm:pt>
    <dgm:pt modelId="{35EF9EB1-ADE1-4731-863E-D4F985F473F5}" type="parTrans" cxnId="{AF3C8D7B-714E-4361-B385-F8E6BFE50421}">
      <dgm:prSet/>
      <dgm:spPr/>
      <dgm:t>
        <a:bodyPr/>
        <a:lstStyle/>
        <a:p>
          <a:endParaRPr lang="en-US"/>
        </a:p>
      </dgm:t>
    </dgm:pt>
    <dgm:pt modelId="{0CBA7743-290B-4F9F-B72B-E8119EE46620}" type="sibTrans" cxnId="{AF3C8D7B-714E-4361-B385-F8E6BFE50421}">
      <dgm:prSet/>
      <dgm:spPr/>
      <dgm:t>
        <a:bodyPr/>
        <a:lstStyle/>
        <a:p>
          <a:endParaRPr lang="en-US"/>
        </a:p>
      </dgm:t>
    </dgm:pt>
    <dgm:pt modelId="{2B85597F-2641-44F4-A670-D158A30C0156}">
      <dgm:prSet/>
      <dgm:spPr/>
      <dgm:t>
        <a:bodyPr/>
        <a:lstStyle/>
        <a:p>
          <a:r>
            <a:rPr lang="en-US" dirty="0"/>
            <a:t>Reviewer Training Evaluation: Assess the effectiveness of the reviewer training program by gathering feedback from both reviewers and participants. Evaluate the impact of training on the quality and consistency of feedback provided, as well as reviewer satisfaction.</a:t>
          </a:r>
        </a:p>
      </dgm:t>
    </dgm:pt>
    <dgm:pt modelId="{305F92AD-1FDB-4638-B5E5-47176D743BE3}" type="parTrans" cxnId="{8D6FBDDB-C27E-454C-B4DD-06299E26CEB8}">
      <dgm:prSet/>
      <dgm:spPr/>
      <dgm:t>
        <a:bodyPr/>
        <a:lstStyle/>
        <a:p>
          <a:endParaRPr lang="en-US"/>
        </a:p>
      </dgm:t>
    </dgm:pt>
    <dgm:pt modelId="{B7F7C5FB-E015-412D-ACCB-BB286CD09275}" type="sibTrans" cxnId="{8D6FBDDB-C27E-454C-B4DD-06299E26CEB8}">
      <dgm:prSet/>
      <dgm:spPr/>
      <dgm:t>
        <a:bodyPr/>
        <a:lstStyle/>
        <a:p>
          <a:endParaRPr lang="en-US"/>
        </a:p>
      </dgm:t>
    </dgm:pt>
    <dgm:pt modelId="{D1D73E4D-20F4-4086-A420-457E3A5B5BB8}">
      <dgm:prSet/>
      <dgm:spPr/>
      <dgm:t>
        <a:bodyPr/>
        <a:lstStyle/>
        <a:p>
          <a:r>
            <a:rPr lang="en-US" dirty="0"/>
            <a:t>Diversity and Inclusion Impact: Investigate the impact of having a diverse pool of reviewers on participant experiences and outcomes. Explore whether diverse perspectives lead to more comprehensive feedback and greater opportunities for participants from underrepresented groups.</a:t>
          </a:r>
        </a:p>
      </dgm:t>
    </dgm:pt>
    <dgm:pt modelId="{DFAAA9B1-9316-4A87-B009-0BE1CF0127EE}" type="parTrans" cxnId="{40DF824E-0B48-486D-9EBE-102AF73D9925}">
      <dgm:prSet/>
      <dgm:spPr/>
      <dgm:t>
        <a:bodyPr/>
        <a:lstStyle/>
        <a:p>
          <a:endParaRPr lang="en-US"/>
        </a:p>
      </dgm:t>
    </dgm:pt>
    <dgm:pt modelId="{01722622-6659-4B7C-AEFA-2CBBDE578095}" type="sibTrans" cxnId="{40DF824E-0B48-486D-9EBE-102AF73D9925}">
      <dgm:prSet/>
      <dgm:spPr/>
      <dgm:t>
        <a:bodyPr/>
        <a:lstStyle/>
        <a:p>
          <a:endParaRPr lang="en-US"/>
        </a:p>
      </dgm:t>
    </dgm:pt>
    <dgm:pt modelId="{CBFA5A67-26AE-4ECE-9530-E40E6A53F806}" type="pres">
      <dgm:prSet presAssocID="{3C629722-806A-4B7F-B745-E18A11F761F1}" presName="root" presStyleCnt="0">
        <dgm:presLayoutVars>
          <dgm:dir/>
          <dgm:resizeHandles val="exact"/>
        </dgm:presLayoutVars>
      </dgm:prSet>
      <dgm:spPr/>
    </dgm:pt>
    <dgm:pt modelId="{93F8594C-452A-48E4-A5B2-EF411E0B9A5D}" type="pres">
      <dgm:prSet presAssocID="{20D91D9D-DAB1-41EA-8142-17DB2FD4F94E}" presName="compNode" presStyleCnt="0"/>
      <dgm:spPr/>
    </dgm:pt>
    <dgm:pt modelId="{1C3D3310-57D8-45C5-A071-B9E608776E75}" type="pres">
      <dgm:prSet presAssocID="{20D91D9D-DAB1-41EA-8142-17DB2FD4F94E}" presName="bgRect" presStyleLbl="bgShp" presStyleIdx="0" presStyleCnt="5"/>
      <dgm:spPr/>
    </dgm:pt>
    <dgm:pt modelId="{AC844A17-D711-42F6-B741-E23CE45165FD}" type="pres">
      <dgm:prSet presAssocID="{20D91D9D-DAB1-41EA-8142-17DB2FD4F94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E09F5F7D-0F49-4149-AD28-18B946F75810}" type="pres">
      <dgm:prSet presAssocID="{20D91D9D-DAB1-41EA-8142-17DB2FD4F94E}" presName="spaceRect" presStyleCnt="0"/>
      <dgm:spPr/>
    </dgm:pt>
    <dgm:pt modelId="{04DF99DD-83CC-4BB4-8EB0-2ADE400CE8CF}" type="pres">
      <dgm:prSet presAssocID="{20D91D9D-DAB1-41EA-8142-17DB2FD4F94E}" presName="parTx" presStyleLbl="revTx" presStyleIdx="0" presStyleCnt="5">
        <dgm:presLayoutVars>
          <dgm:chMax val="0"/>
          <dgm:chPref val="0"/>
        </dgm:presLayoutVars>
      </dgm:prSet>
      <dgm:spPr/>
    </dgm:pt>
    <dgm:pt modelId="{63F0C781-9399-483D-99A2-700B9CBD8865}" type="pres">
      <dgm:prSet presAssocID="{724387B0-CA33-4233-86E7-C383E04F7372}" presName="sibTrans" presStyleCnt="0"/>
      <dgm:spPr/>
    </dgm:pt>
    <dgm:pt modelId="{B0107BFD-88C7-447B-BA34-F8B00E7ECDAF}" type="pres">
      <dgm:prSet presAssocID="{FAF6E005-29ED-452F-9C56-54110F53BFAF}" presName="compNode" presStyleCnt="0"/>
      <dgm:spPr/>
    </dgm:pt>
    <dgm:pt modelId="{4602A85A-DFAE-4624-A64F-FF37BC812F26}" type="pres">
      <dgm:prSet presAssocID="{FAF6E005-29ED-452F-9C56-54110F53BFAF}" presName="bgRect" presStyleLbl="bgShp" presStyleIdx="1" presStyleCnt="5"/>
      <dgm:spPr/>
    </dgm:pt>
    <dgm:pt modelId="{68269DF4-1E52-4C79-843F-B001C25A2193}" type="pres">
      <dgm:prSet presAssocID="{FAF6E005-29ED-452F-9C56-54110F53BFA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81CDE733-DDC8-4B78-BFA7-3C6F798FB9E1}" type="pres">
      <dgm:prSet presAssocID="{FAF6E005-29ED-452F-9C56-54110F53BFAF}" presName="spaceRect" presStyleCnt="0"/>
      <dgm:spPr/>
    </dgm:pt>
    <dgm:pt modelId="{F4D2B4E4-03BD-46A0-AA9F-3EBDE4835E61}" type="pres">
      <dgm:prSet presAssocID="{FAF6E005-29ED-452F-9C56-54110F53BFAF}" presName="parTx" presStyleLbl="revTx" presStyleIdx="1" presStyleCnt="5">
        <dgm:presLayoutVars>
          <dgm:chMax val="0"/>
          <dgm:chPref val="0"/>
        </dgm:presLayoutVars>
      </dgm:prSet>
      <dgm:spPr/>
    </dgm:pt>
    <dgm:pt modelId="{4DF57E1A-C6E6-401A-AC68-0C52C4BC6D93}" type="pres">
      <dgm:prSet presAssocID="{E3E3179C-EAE9-4F81-A87E-37487BD88FC0}" presName="sibTrans" presStyleCnt="0"/>
      <dgm:spPr/>
    </dgm:pt>
    <dgm:pt modelId="{A43DB99A-5C09-40AA-9DC8-BB14F145459B}" type="pres">
      <dgm:prSet presAssocID="{A05CA3B8-BF90-4261-B3A8-5D8545709299}" presName="compNode" presStyleCnt="0"/>
      <dgm:spPr/>
    </dgm:pt>
    <dgm:pt modelId="{B19342D9-FAE4-4105-B66E-E2AA1671033F}" type="pres">
      <dgm:prSet presAssocID="{A05CA3B8-BF90-4261-B3A8-5D8545709299}" presName="bgRect" presStyleLbl="bgShp" presStyleIdx="2" presStyleCnt="5"/>
      <dgm:spPr/>
    </dgm:pt>
    <dgm:pt modelId="{5BC98AB4-0991-4BA0-AB36-71BEC22A8CF7}" type="pres">
      <dgm:prSet presAssocID="{A05CA3B8-BF90-4261-B3A8-5D854570929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1E6C4328-9836-4D51-9B45-5005D190D76C}" type="pres">
      <dgm:prSet presAssocID="{A05CA3B8-BF90-4261-B3A8-5D8545709299}" presName="spaceRect" presStyleCnt="0"/>
      <dgm:spPr/>
    </dgm:pt>
    <dgm:pt modelId="{D16A58FE-9AAB-429D-9225-0EBE0CB9BD4A}" type="pres">
      <dgm:prSet presAssocID="{A05CA3B8-BF90-4261-B3A8-5D8545709299}" presName="parTx" presStyleLbl="revTx" presStyleIdx="2" presStyleCnt="5">
        <dgm:presLayoutVars>
          <dgm:chMax val="0"/>
          <dgm:chPref val="0"/>
        </dgm:presLayoutVars>
      </dgm:prSet>
      <dgm:spPr/>
    </dgm:pt>
    <dgm:pt modelId="{6E7FA745-F3B8-468D-85B8-DEF9C1E0712C}" type="pres">
      <dgm:prSet presAssocID="{0CBA7743-290B-4F9F-B72B-E8119EE46620}" presName="sibTrans" presStyleCnt="0"/>
      <dgm:spPr/>
    </dgm:pt>
    <dgm:pt modelId="{A0A69A40-786E-4192-B998-7FB6DF43381E}" type="pres">
      <dgm:prSet presAssocID="{2B85597F-2641-44F4-A670-D158A30C0156}" presName="compNode" presStyleCnt="0"/>
      <dgm:spPr/>
    </dgm:pt>
    <dgm:pt modelId="{7864A800-37EC-4C2E-B5BC-E097116F6862}" type="pres">
      <dgm:prSet presAssocID="{2B85597F-2641-44F4-A670-D158A30C0156}" presName="bgRect" presStyleLbl="bgShp" presStyleIdx="3" presStyleCnt="5"/>
      <dgm:spPr/>
    </dgm:pt>
    <dgm:pt modelId="{4D3A69BC-A2C0-4724-B1FA-956C1144671F}" type="pres">
      <dgm:prSet presAssocID="{2B85597F-2641-44F4-A670-D158A30C015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4A259BD9-3B78-4DC0-ABA7-58817DAEF9E5}" type="pres">
      <dgm:prSet presAssocID="{2B85597F-2641-44F4-A670-D158A30C0156}" presName="spaceRect" presStyleCnt="0"/>
      <dgm:spPr/>
    </dgm:pt>
    <dgm:pt modelId="{456D0F99-4DFC-4F8F-B2F1-1F8BE1F446BA}" type="pres">
      <dgm:prSet presAssocID="{2B85597F-2641-44F4-A670-D158A30C0156}" presName="parTx" presStyleLbl="revTx" presStyleIdx="3" presStyleCnt="5">
        <dgm:presLayoutVars>
          <dgm:chMax val="0"/>
          <dgm:chPref val="0"/>
        </dgm:presLayoutVars>
      </dgm:prSet>
      <dgm:spPr/>
    </dgm:pt>
    <dgm:pt modelId="{AD4C4828-9921-483E-B5EE-94C7B6821C55}" type="pres">
      <dgm:prSet presAssocID="{B7F7C5FB-E015-412D-ACCB-BB286CD09275}" presName="sibTrans" presStyleCnt="0"/>
      <dgm:spPr/>
    </dgm:pt>
    <dgm:pt modelId="{72B6D6CB-A5A2-430F-B6F3-786ECA9C2681}" type="pres">
      <dgm:prSet presAssocID="{D1D73E4D-20F4-4086-A420-457E3A5B5BB8}" presName="compNode" presStyleCnt="0"/>
      <dgm:spPr/>
    </dgm:pt>
    <dgm:pt modelId="{8B215660-C43D-43A5-836E-9A7D1D167411}" type="pres">
      <dgm:prSet presAssocID="{D1D73E4D-20F4-4086-A420-457E3A5B5BB8}" presName="bgRect" presStyleLbl="bgShp" presStyleIdx="4" presStyleCnt="5"/>
      <dgm:spPr/>
    </dgm:pt>
    <dgm:pt modelId="{E4C0140C-F9AB-4A75-9518-053EC4DA8BAE}" type="pres">
      <dgm:prSet presAssocID="{D1D73E4D-20F4-4086-A420-457E3A5B5BB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mera"/>
        </a:ext>
      </dgm:extLst>
    </dgm:pt>
    <dgm:pt modelId="{F8D715FD-93A6-4B04-8428-CFD8E9A4C7EB}" type="pres">
      <dgm:prSet presAssocID="{D1D73E4D-20F4-4086-A420-457E3A5B5BB8}" presName="spaceRect" presStyleCnt="0"/>
      <dgm:spPr/>
    </dgm:pt>
    <dgm:pt modelId="{18AB23B3-B79E-4232-BD3E-C993F84428C1}" type="pres">
      <dgm:prSet presAssocID="{D1D73E4D-20F4-4086-A420-457E3A5B5BB8}" presName="parTx" presStyleLbl="revTx" presStyleIdx="4" presStyleCnt="5">
        <dgm:presLayoutVars>
          <dgm:chMax val="0"/>
          <dgm:chPref val="0"/>
        </dgm:presLayoutVars>
      </dgm:prSet>
      <dgm:spPr/>
    </dgm:pt>
  </dgm:ptLst>
  <dgm:cxnLst>
    <dgm:cxn modelId="{21FD5C08-A7B9-4198-ADDC-56896FC19229}" type="presOf" srcId="{FAF6E005-29ED-452F-9C56-54110F53BFAF}" destId="{F4D2B4E4-03BD-46A0-AA9F-3EBDE4835E61}" srcOrd="0" destOrd="0" presId="urn:microsoft.com/office/officeart/2018/2/layout/IconVerticalSolidList"/>
    <dgm:cxn modelId="{622BD215-9A5B-484D-B2A7-50F8C3B69136}" type="presOf" srcId="{2B85597F-2641-44F4-A670-D158A30C0156}" destId="{456D0F99-4DFC-4F8F-B2F1-1F8BE1F446BA}" srcOrd="0" destOrd="0" presId="urn:microsoft.com/office/officeart/2018/2/layout/IconVerticalSolidList"/>
    <dgm:cxn modelId="{5E097143-A4DE-464D-A25E-E49F089F25DD}" srcId="{3C629722-806A-4B7F-B745-E18A11F761F1}" destId="{20D91D9D-DAB1-41EA-8142-17DB2FD4F94E}" srcOrd="0" destOrd="0" parTransId="{077A3310-265F-4D32-B3AD-D096359867EB}" sibTransId="{724387B0-CA33-4233-86E7-C383E04F7372}"/>
    <dgm:cxn modelId="{071F6848-0E7C-4B97-87E7-938CB0D7F088}" type="presOf" srcId="{A05CA3B8-BF90-4261-B3A8-5D8545709299}" destId="{D16A58FE-9AAB-429D-9225-0EBE0CB9BD4A}" srcOrd="0" destOrd="0" presId="urn:microsoft.com/office/officeart/2018/2/layout/IconVerticalSolidList"/>
    <dgm:cxn modelId="{40DF824E-0B48-486D-9EBE-102AF73D9925}" srcId="{3C629722-806A-4B7F-B745-E18A11F761F1}" destId="{D1D73E4D-20F4-4086-A420-457E3A5B5BB8}" srcOrd="4" destOrd="0" parTransId="{DFAAA9B1-9316-4A87-B009-0BE1CF0127EE}" sibTransId="{01722622-6659-4B7C-AEFA-2CBBDE578095}"/>
    <dgm:cxn modelId="{D6F3827A-2D9F-4006-A2DC-B8627E951659}" type="presOf" srcId="{3C629722-806A-4B7F-B745-E18A11F761F1}" destId="{CBFA5A67-26AE-4ECE-9530-E40E6A53F806}" srcOrd="0" destOrd="0" presId="urn:microsoft.com/office/officeart/2018/2/layout/IconVerticalSolidList"/>
    <dgm:cxn modelId="{AF3C8D7B-714E-4361-B385-F8E6BFE50421}" srcId="{3C629722-806A-4B7F-B745-E18A11F761F1}" destId="{A05CA3B8-BF90-4261-B3A8-5D8545709299}" srcOrd="2" destOrd="0" parTransId="{35EF9EB1-ADE1-4731-863E-D4F985F473F5}" sibTransId="{0CBA7743-290B-4F9F-B72B-E8119EE46620}"/>
    <dgm:cxn modelId="{F68C299B-BB34-493A-AB26-C5699F5EBB25}" srcId="{3C629722-806A-4B7F-B745-E18A11F761F1}" destId="{FAF6E005-29ED-452F-9C56-54110F53BFAF}" srcOrd="1" destOrd="0" parTransId="{130656BF-5C7F-4145-AF0C-66097B9B2967}" sibTransId="{E3E3179C-EAE9-4F81-A87E-37487BD88FC0}"/>
    <dgm:cxn modelId="{A6B1A8CA-00D2-4C7F-BBA0-101CBCBA184E}" type="presOf" srcId="{20D91D9D-DAB1-41EA-8142-17DB2FD4F94E}" destId="{04DF99DD-83CC-4BB4-8EB0-2ADE400CE8CF}" srcOrd="0" destOrd="0" presId="urn:microsoft.com/office/officeart/2018/2/layout/IconVerticalSolidList"/>
    <dgm:cxn modelId="{8D6FBDDB-C27E-454C-B4DD-06299E26CEB8}" srcId="{3C629722-806A-4B7F-B745-E18A11F761F1}" destId="{2B85597F-2641-44F4-A670-D158A30C0156}" srcOrd="3" destOrd="0" parTransId="{305F92AD-1FDB-4638-B5E5-47176D743BE3}" sibTransId="{B7F7C5FB-E015-412D-ACCB-BB286CD09275}"/>
    <dgm:cxn modelId="{D5285CE4-2EB4-4FA4-B330-515C3DD3D790}" type="presOf" srcId="{D1D73E4D-20F4-4086-A420-457E3A5B5BB8}" destId="{18AB23B3-B79E-4232-BD3E-C993F84428C1}" srcOrd="0" destOrd="0" presId="urn:microsoft.com/office/officeart/2018/2/layout/IconVerticalSolidList"/>
    <dgm:cxn modelId="{35D8FCBC-F464-48EE-8F2B-70C5A6FDDB5B}" type="presParOf" srcId="{CBFA5A67-26AE-4ECE-9530-E40E6A53F806}" destId="{93F8594C-452A-48E4-A5B2-EF411E0B9A5D}" srcOrd="0" destOrd="0" presId="urn:microsoft.com/office/officeart/2018/2/layout/IconVerticalSolidList"/>
    <dgm:cxn modelId="{90BC4BBB-1C55-4A39-B827-BD8F259ADE47}" type="presParOf" srcId="{93F8594C-452A-48E4-A5B2-EF411E0B9A5D}" destId="{1C3D3310-57D8-45C5-A071-B9E608776E75}" srcOrd="0" destOrd="0" presId="urn:microsoft.com/office/officeart/2018/2/layout/IconVerticalSolidList"/>
    <dgm:cxn modelId="{DE1683BC-F7B8-40AC-B06A-FEE9D56B20DA}" type="presParOf" srcId="{93F8594C-452A-48E4-A5B2-EF411E0B9A5D}" destId="{AC844A17-D711-42F6-B741-E23CE45165FD}" srcOrd="1" destOrd="0" presId="urn:microsoft.com/office/officeart/2018/2/layout/IconVerticalSolidList"/>
    <dgm:cxn modelId="{2B31DAC9-1237-4367-997A-AC2EB1981434}" type="presParOf" srcId="{93F8594C-452A-48E4-A5B2-EF411E0B9A5D}" destId="{E09F5F7D-0F49-4149-AD28-18B946F75810}" srcOrd="2" destOrd="0" presId="urn:microsoft.com/office/officeart/2018/2/layout/IconVerticalSolidList"/>
    <dgm:cxn modelId="{D28783EB-3AC0-4E63-A9C5-D2F460C81BA4}" type="presParOf" srcId="{93F8594C-452A-48E4-A5B2-EF411E0B9A5D}" destId="{04DF99DD-83CC-4BB4-8EB0-2ADE400CE8CF}" srcOrd="3" destOrd="0" presId="urn:microsoft.com/office/officeart/2018/2/layout/IconVerticalSolidList"/>
    <dgm:cxn modelId="{637E1FFE-1206-4EC0-AB64-43292A87C3BA}" type="presParOf" srcId="{CBFA5A67-26AE-4ECE-9530-E40E6A53F806}" destId="{63F0C781-9399-483D-99A2-700B9CBD8865}" srcOrd="1" destOrd="0" presId="urn:microsoft.com/office/officeart/2018/2/layout/IconVerticalSolidList"/>
    <dgm:cxn modelId="{9E1DB544-3001-4210-84F8-124AC296BE66}" type="presParOf" srcId="{CBFA5A67-26AE-4ECE-9530-E40E6A53F806}" destId="{B0107BFD-88C7-447B-BA34-F8B00E7ECDAF}" srcOrd="2" destOrd="0" presId="urn:microsoft.com/office/officeart/2018/2/layout/IconVerticalSolidList"/>
    <dgm:cxn modelId="{6D1E60A6-9EA4-4139-9251-824F10F8A914}" type="presParOf" srcId="{B0107BFD-88C7-447B-BA34-F8B00E7ECDAF}" destId="{4602A85A-DFAE-4624-A64F-FF37BC812F26}" srcOrd="0" destOrd="0" presId="urn:microsoft.com/office/officeart/2018/2/layout/IconVerticalSolidList"/>
    <dgm:cxn modelId="{BFB73B11-24A6-448B-8ED3-AFCDCF79F3EE}" type="presParOf" srcId="{B0107BFD-88C7-447B-BA34-F8B00E7ECDAF}" destId="{68269DF4-1E52-4C79-843F-B001C25A2193}" srcOrd="1" destOrd="0" presId="urn:microsoft.com/office/officeart/2018/2/layout/IconVerticalSolidList"/>
    <dgm:cxn modelId="{ACF02A56-8067-41BE-9F8B-E46460CEACEA}" type="presParOf" srcId="{B0107BFD-88C7-447B-BA34-F8B00E7ECDAF}" destId="{81CDE733-DDC8-4B78-BFA7-3C6F798FB9E1}" srcOrd="2" destOrd="0" presId="urn:microsoft.com/office/officeart/2018/2/layout/IconVerticalSolidList"/>
    <dgm:cxn modelId="{FE9C794F-4FF3-4214-B2A0-90AF38F7DC64}" type="presParOf" srcId="{B0107BFD-88C7-447B-BA34-F8B00E7ECDAF}" destId="{F4D2B4E4-03BD-46A0-AA9F-3EBDE4835E61}" srcOrd="3" destOrd="0" presId="urn:microsoft.com/office/officeart/2018/2/layout/IconVerticalSolidList"/>
    <dgm:cxn modelId="{B39BACD5-44FE-447C-81FB-4A2FD9EA1FF3}" type="presParOf" srcId="{CBFA5A67-26AE-4ECE-9530-E40E6A53F806}" destId="{4DF57E1A-C6E6-401A-AC68-0C52C4BC6D93}" srcOrd="3" destOrd="0" presId="urn:microsoft.com/office/officeart/2018/2/layout/IconVerticalSolidList"/>
    <dgm:cxn modelId="{88F12A87-E157-4F6F-B5E4-6B018C572896}" type="presParOf" srcId="{CBFA5A67-26AE-4ECE-9530-E40E6A53F806}" destId="{A43DB99A-5C09-40AA-9DC8-BB14F145459B}" srcOrd="4" destOrd="0" presId="urn:microsoft.com/office/officeart/2018/2/layout/IconVerticalSolidList"/>
    <dgm:cxn modelId="{C57BA886-2BEC-4F03-BC9B-7DD053368C47}" type="presParOf" srcId="{A43DB99A-5C09-40AA-9DC8-BB14F145459B}" destId="{B19342D9-FAE4-4105-B66E-E2AA1671033F}" srcOrd="0" destOrd="0" presId="urn:microsoft.com/office/officeart/2018/2/layout/IconVerticalSolidList"/>
    <dgm:cxn modelId="{6E4F4516-A6F1-428D-8564-3D07A15EC61C}" type="presParOf" srcId="{A43DB99A-5C09-40AA-9DC8-BB14F145459B}" destId="{5BC98AB4-0991-4BA0-AB36-71BEC22A8CF7}" srcOrd="1" destOrd="0" presId="urn:microsoft.com/office/officeart/2018/2/layout/IconVerticalSolidList"/>
    <dgm:cxn modelId="{B3C0DA48-F19B-43DC-9950-B950062DECE3}" type="presParOf" srcId="{A43DB99A-5C09-40AA-9DC8-BB14F145459B}" destId="{1E6C4328-9836-4D51-9B45-5005D190D76C}" srcOrd="2" destOrd="0" presId="urn:microsoft.com/office/officeart/2018/2/layout/IconVerticalSolidList"/>
    <dgm:cxn modelId="{C48D1815-6A07-43BC-82CC-ABDBC4CB26D1}" type="presParOf" srcId="{A43DB99A-5C09-40AA-9DC8-BB14F145459B}" destId="{D16A58FE-9AAB-429D-9225-0EBE0CB9BD4A}" srcOrd="3" destOrd="0" presId="urn:microsoft.com/office/officeart/2018/2/layout/IconVerticalSolidList"/>
    <dgm:cxn modelId="{238C3B2F-9571-4C1E-9CF7-570D9903D105}" type="presParOf" srcId="{CBFA5A67-26AE-4ECE-9530-E40E6A53F806}" destId="{6E7FA745-F3B8-468D-85B8-DEF9C1E0712C}" srcOrd="5" destOrd="0" presId="urn:microsoft.com/office/officeart/2018/2/layout/IconVerticalSolidList"/>
    <dgm:cxn modelId="{83B8B3FE-53F5-4364-B90B-6F3A9AE035C5}" type="presParOf" srcId="{CBFA5A67-26AE-4ECE-9530-E40E6A53F806}" destId="{A0A69A40-786E-4192-B998-7FB6DF43381E}" srcOrd="6" destOrd="0" presId="urn:microsoft.com/office/officeart/2018/2/layout/IconVerticalSolidList"/>
    <dgm:cxn modelId="{02746D4F-A858-47D1-AEC8-46033DDD0246}" type="presParOf" srcId="{A0A69A40-786E-4192-B998-7FB6DF43381E}" destId="{7864A800-37EC-4C2E-B5BC-E097116F6862}" srcOrd="0" destOrd="0" presId="urn:microsoft.com/office/officeart/2018/2/layout/IconVerticalSolidList"/>
    <dgm:cxn modelId="{C810FF0C-C8D8-4B5C-95D7-AB76A0E97560}" type="presParOf" srcId="{A0A69A40-786E-4192-B998-7FB6DF43381E}" destId="{4D3A69BC-A2C0-4724-B1FA-956C1144671F}" srcOrd="1" destOrd="0" presId="urn:microsoft.com/office/officeart/2018/2/layout/IconVerticalSolidList"/>
    <dgm:cxn modelId="{C6A11EBD-BBDD-4510-A2FA-8F3AA5BA2EC0}" type="presParOf" srcId="{A0A69A40-786E-4192-B998-7FB6DF43381E}" destId="{4A259BD9-3B78-4DC0-ABA7-58817DAEF9E5}" srcOrd="2" destOrd="0" presId="urn:microsoft.com/office/officeart/2018/2/layout/IconVerticalSolidList"/>
    <dgm:cxn modelId="{EB229CC5-381D-4C31-ADF0-9FE0000F8309}" type="presParOf" srcId="{A0A69A40-786E-4192-B998-7FB6DF43381E}" destId="{456D0F99-4DFC-4F8F-B2F1-1F8BE1F446BA}" srcOrd="3" destOrd="0" presId="urn:microsoft.com/office/officeart/2018/2/layout/IconVerticalSolidList"/>
    <dgm:cxn modelId="{A7AF9E2E-DDBE-4EB8-8C7D-665EE6673743}" type="presParOf" srcId="{CBFA5A67-26AE-4ECE-9530-E40E6A53F806}" destId="{AD4C4828-9921-483E-B5EE-94C7B6821C55}" srcOrd="7" destOrd="0" presId="urn:microsoft.com/office/officeart/2018/2/layout/IconVerticalSolidList"/>
    <dgm:cxn modelId="{B16EB731-5822-4935-8A4C-C47D7BF0DAD3}" type="presParOf" srcId="{CBFA5A67-26AE-4ECE-9530-E40E6A53F806}" destId="{72B6D6CB-A5A2-430F-B6F3-786ECA9C2681}" srcOrd="8" destOrd="0" presId="urn:microsoft.com/office/officeart/2018/2/layout/IconVerticalSolidList"/>
    <dgm:cxn modelId="{4BF687AE-EAF2-4C9A-B93E-8B1DA67C54D5}" type="presParOf" srcId="{72B6D6CB-A5A2-430F-B6F3-786ECA9C2681}" destId="{8B215660-C43D-43A5-836E-9A7D1D167411}" srcOrd="0" destOrd="0" presId="urn:microsoft.com/office/officeart/2018/2/layout/IconVerticalSolidList"/>
    <dgm:cxn modelId="{3F24AE0B-B2F1-4C81-830D-6EEFE9533A35}" type="presParOf" srcId="{72B6D6CB-A5A2-430F-B6F3-786ECA9C2681}" destId="{E4C0140C-F9AB-4A75-9518-053EC4DA8BAE}" srcOrd="1" destOrd="0" presId="urn:microsoft.com/office/officeart/2018/2/layout/IconVerticalSolidList"/>
    <dgm:cxn modelId="{85A529F8-FE34-4238-BCC6-B477EC4CD2D5}" type="presParOf" srcId="{72B6D6CB-A5A2-430F-B6F3-786ECA9C2681}" destId="{F8D715FD-93A6-4B04-8428-CFD8E9A4C7EB}" srcOrd="2" destOrd="0" presId="urn:microsoft.com/office/officeart/2018/2/layout/IconVerticalSolidList"/>
    <dgm:cxn modelId="{E1F8EBEE-911C-4A18-9C66-A142FC4C0D15}" type="presParOf" srcId="{72B6D6CB-A5A2-430F-B6F3-786ECA9C2681}" destId="{18AB23B3-B79E-4232-BD3E-C993F84428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D3310-57D8-45C5-A071-B9E608776E75}">
      <dsp:nvSpPr>
        <dsp:cNvPr id="0" name=""/>
        <dsp:cNvSpPr/>
      </dsp:nvSpPr>
      <dsp:spPr>
        <a:xfrm>
          <a:off x="0" y="5193"/>
          <a:ext cx="9618133" cy="64048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4A17-D711-42F6-B741-E23CE45165FD}">
      <dsp:nvSpPr>
        <dsp:cNvPr id="0" name=""/>
        <dsp:cNvSpPr/>
      </dsp:nvSpPr>
      <dsp:spPr>
        <a:xfrm>
          <a:off x="193746" y="149302"/>
          <a:ext cx="352611" cy="3522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DF99DD-83CC-4BB4-8EB0-2ADE400CE8CF}">
      <dsp:nvSpPr>
        <dsp:cNvPr id="0" name=""/>
        <dsp:cNvSpPr/>
      </dsp:nvSpPr>
      <dsp:spPr>
        <a:xfrm>
          <a:off x="740105" y="5193"/>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b="0" i="0" kern="1200" dirty="0"/>
            <a:t>Long-term impact: </a:t>
          </a:r>
          <a:r>
            <a:rPr lang="en-US" sz="1400" kern="1200" dirty="0"/>
            <a:t>Conduct a longitudinal study to evaluate the long-term impact of portfolio review sessions on participants' careers and artistic development. This could involve tracking participants' progress, achievements, and professional growth over several years.</a:t>
          </a:r>
        </a:p>
      </dsp:txBody>
      <dsp:txXfrm>
        <a:off x="740105" y="5193"/>
        <a:ext cx="8855610" cy="680515"/>
      </dsp:txXfrm>
    </dsp:sp>
    <dsp:sp modelId="{4602A85A-DFAE-4624-A64F-FF37BC812F26}">
      <dsp:nvSpPr>
        <dsp:cNvPr id="0" name=""/>
        <dsp:cNvSpPr/>
      </dsp:nvSpPr>
      <dsp:spPr>
        <a:xfrm>
          <a:off x="0" y="855838"/>
          <a:ext cx="9618133" cy="64048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69DF4-1E52-4C79-843F-B001C25A2193}">
      <dsp:nvSpPr>
        <dsp:cNvPr id="0" name=""/>
        <dsp:cNvSpPr/>
      </dsp:nvSpPr>
      <dsp:spPr>
        <a:xfrm>
          <a:off x="193746" y="999947"/>
          <a:ext cx="352611" cy="3522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D2B4E4-03BD-46A0-AA9F-3EBDE4835E61}">
      <dsp:nvSpPr>
        <dsp:cNvPr id="0" name=""/>
        <dsp:cNvSpPr/>
      </dsp:nvSpPr>
      <dsp:spPr>
        <a:xfrm>
          <a:off x="740105" y="855838"/>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kern="1200" dirty="0"/>
            <a:t>Comparative Analysis: Compare the effectiveness and outcomes of portfolio review sessions at LACP with similar programs offered by other photography organizations or institutions. This analysis can help identify best practices and areas for improvement.</a:t>
          </a:r>
        </a:p>
      </dsp:txBody>
      <dsp:txXfrm>
        <a:off x="740105" y="855838"/>
        <a:ext cx="8855610" cy="680515"/>
      </dsp:txXfrm>
    </dsp:sp>
    <dsp:sp modelId="{B19342D9-FAE4-4105-B66E-E2AA1671033F}">
      <dsp:nvSpPr>
        <dsp:cNvPr id="0" name=""/>
        <dsp:cNvSpPr/>
      </dsp:nvSpPr>
      <dsp:spPr>
        <a:xfrm>
          <a:off x="0" y="1706483"/>
          <a:ext cx="9618133" cy="64048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98AB4-0991-4BA0-AB36-71BEC22A8CF7}">
      <dsp:nvSpPr>
        <dsp:cNvPr id="0" name=""/>
        <dsp:cNvSpPr/>
      </dsp:nvSpPr>
      <dsp:spPr>
        <a:xfrm>
          <a:off x="193746" y="1850592"/>
          <a:ext cx="352611" cy="3522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6A58FE-9AAB-429D-9225-0EBE0CB9BD4A}">
      <dsp:nvSpPr>
        <dsp:cNvPr id="0" name=""/>
        <dsp:cNvSpPr/>
      </dsp:nvSpPr>
      <dsp:spPr>
        <a:xfrm>
          <a:off x="740105" y="1706483"/>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kern="1200" dirty="0"/>
            <a:t>Participant Feedback Analysis: Conduct in-depth qualitative research by interviewing past participants to gain deeper insights into their experiences, perceived benefits, and suggestions for further improvement. This feedback can provide valuable information to refine the program.</a:t>
          </a:r>
        </a:p>
      </dsp:txBody>
      <dsp:txXfrm>
        <a:off x="740105" y="1706483"/>
        <a:ext cx="8855610" cy="680515"/>
      </dsp:txXfrm>
    </dsp:sp>
    <dsp:sp modelId="{7864A800-37EC-4C2E-B5BC-E097116F6862}">
      <dsp:nvSpPr>
        <dsp:cNvPr id="0" name=""/>
        <dsp:cNvSpPr/>
      </dsp:nvSpPr>
      <dsp:spPr>
        <a:xfrm>
          <a:off x="0" y="2557127"/>
          <a:ext cx="9618133" cy="64048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3A69BC-A2C0-4724-B1FA-956C1144671F}">
      <dsp:nvSpPr>
        <dsp:cNvPr id="0" name=""/>
        <dsp:cNvSpPr/>
      </dsp:nvSpPr>
      <dsp:spPr>
        <a:xfrm>
          <a:off x="193746" y="2701237"/>
          <a:ext cx="352611" cy="3522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6D0F99-4DFC-4F8F-B2F1-1F8BE1F446BA}">
      <dsp:nvSpPr>
        <dsp:cNvPr id="0" name=""/>
        <dsp:cNvSpPr/>
      </dsp:nvSpPr>
      <dsp:spPr>
        <a:xfrm>
          <a:off x="740105" y="2557127"/>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kern="1200" dirty="0"/>
            <a:t>Reviewer Training Evaluation: Assess the effectiveness of the reviewer training program by gathering feedback from both reviewers and participants. Evaluate the impact of training on the quality and consistency of feedback provided, as well as reviewer satisfaction.</a:t>
          </a:r>
        </a:p>
      </dsp:txBody>
      <dsp:txXfrm>
        <a:off x="740105" y="2557127"/>
        <a:ext cx="8855610" cy="680515"/>
      </dsp:txXfrm>
    </dsp:sp>
    <dsp:sp modelId="{8B215660-C43D-43A5-836E-9A7D1D167411}">
      <dsp:nvSpPr>
        <dsp:cNvPr id="0" name=""/>
        <dsp:cNvSpPr/>
      </dsp:nvSpPr>
      <dsp:spPr>
        <a:xfrm>
          <a:off x="0" y="3407772"/>
          <a:ext cx="9618133" cy="64048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C0140C-F9AB-4A75-9518-053EC4DA8BAE}">
      <dsp:nvSpPr>
        <dsp:cNvPr id="0" name=""/>
        <dsp:cNvSpPr/>
      </dsp:nvSpPr>
      <dsp:spPr>
        <a:xfrm>
          <a:off x="193746" y="3551881"/>
          <a:ext cx="352611" cy="3522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AB23B3-B79E-4232-BD3E-C993F84428C1}">
      <dsp:nvSpPr>
        <dsp:cNvPr id="0" name=""/>
        <dsp:cNvSpPr/>
      </dsp:nvSpPr>
      <dsp:spPr>
        <a:xfrm>
          <a:off x="740105" y="3407772"/>
          <a:ext cx="8855610" cy="68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021" tIns="72021" rIns="72021" bIns="72021" numCol="1" spcCol="1270" anchor="ctr" anchorCtr="0">
          <a:noAutofit/>
        </a:bodyPr>
        <a:lstStyle/>
        <a:p>
          <a:pPr marL="0" lvl="0" indent="0" algn="l" defTabSz="622300">
            <a:lnSpc>
              <a:spcPct val="90000"/>
            </a:lnSpc>
            <a:spcBef>
              <a:spcPct val="0"/>
            </a:spcBef>
            <a:spcAft>
              <a:spcPct val="35000"/>
            </a:spcAft>
            <a:buNone/>
          </a:pPr>
          <a:r>
            <a:rPr lang="en-US" sz="1400" kern="1200" dirty="0"/>
            <a:t>Diversity and Inclusion Impact: Investigate the impact of having a diverse pool of reviewers on participant experiences and outcomes. Explore whether diverse perspectives lead to more comprehensive feedback and greater opportunities for participants from underrepresented groups.</a:t>
          </a:r>
        </a:p>
      </dsp:txBody>
      <dsp:txXfrm>
        <a:off x="740105" y="3407772"/>
        <a:ext cx="8855610" cy="6805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49327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7157CC2-0FC8-4686-B024-99790E0F5162}"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09376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6764DA5-CD3D-4590-A511-FCD3BC7A793E}"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74889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2F5661D-6934-4B32-B92C-470368BF1EC6}"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7588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dirty="0"/>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6/22/23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08839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548D31E-DCDA-41A7-9C67-C4B11B94D21D}"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78518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B3762C0-B258-48F1-ADE6-176B4174CCDD}" type="datetimeFigureOut">
              <a:rPr lang="en-US" dirty="0"/>
              <a:t>6/22/23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09315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6/22/23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236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6/22/23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81905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05504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dirty="0"/>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6/22/23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6976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6/22/23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5948412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jpe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hyperlink" Target="https://www.researchgate.net/publication/283774670_Effect_of_Feedback_on_Creativity_in_Social_Learning_Contexts" TargetMode="External"/><Relationship Id="rId2" Type="http://schemas.openxmlformats.org/officeDocument/2006/relationships/hyperlink" Target="https://www.researchgate.net/publication/256057305_A_Competence_Portfolio_for_Professionals_in_the_Creative_Industries" TargetMode="External"/><Relationship Id="rId1" Type="http://schemas.openxmlformats.org/officeDocument/2006/relationships/slideLayout" Target="../slideLayouts/slideLayout2.xml"/><Relationship Id="rId5" Type="http://schemas.openxmlformats.org/officeDocument/2006/relationships/hyperlink" Target="https://doi.org/10.1016/j.cptl.2020.07.004" TargetMode="External"/><Relationship Id="rId4" Type="http://schemas.openxmlformats.org/officeDocument/2006/relationships/hyperlink" Target="https://doi.org/10.1016/j.iheduc.2011.01.00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hotographer shooting with a camera">
            <a:extLst>
              <a:ext uri="{FF2B5EF4-FFF2-40B4-BE49-F238E27FC236}">
                <a16:creationId xmlns:a16="http://schemas.microsoft.com/office/drawing/2014/main" id="{172CBFBD-6AA2-C433-7181-3CA0DE7C0EB3}"/>
              </a:ext>
            </a:extLst>
          </p:cNvPr>
          <p:cNvPicPr>
            <a:picLocks noChangeAspect="1"/>
          </p:cNvPicPr>
          <p:nvPr/>
        </p:nvPicPr>
        <p:blipFill rotWithShape="1">
          <a:blip r:embed="rId2"/>
          <a:srcRect t="6310" b="9421"/>
          <a:stretch/>
        </p:blipFill>
        <p:spPr>
          <a:xfrm>
            <a:off x="-1" y="10"/>
            <a:ext cx="12191999" cy="6857990"/>
          </a:xfrm>
          <a:prstGeom prst="rect">
            <a:avLst/>
          </a:prstGeom>
        </p:spPr>
      </p:pic>
      <p:sp>
        <p:nvSpPr>
          <p:cNvPr id="16" name="Rectangle 20">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F29E5D-6C40-A692-8554-92E33129C824}"/>
              </a:ext>
            </a:extLst>
          </p:cNvPr>
          <p:cNvSpPr>
            <a:spLocks noGrp="1"/>
          </p:cNvSpPr>
          <p:nvPr>
            <p:ph type="ctrTitle"/>
          </p:nvPr>
        </p:nvSpPr>
        <p:spPr>
          <a:xfrm>
            <a:off x="1058958" y="618437"/>
            <a:ext cx="9966960" cy="3035808"/>
          </a:xfrm>
        </p:spPr>
        <p:txBody>
          <a:bodyPr vert="horz" lIns="91440" tIns="45720" rIns="91440" bIns="45720" rtlCol="0" anchor="b">
            <a:normAutofit fontScale="90000"/>
          </a:bodyPr>
          <a:lstStyle/>
          <a:p>
            <a:r>
              <a:rPr lang="en-US" sz="8800" dirty="0">
                <a:solidFill>
                  <a:srgbClr val="FFFFFF"/>
                </a:solidFill>
              </a:rPr>
              <a:t>ALY 6080 </a:t>
            </a:r>
            <a:br>
              <a:rPr lang="en-US" sz="8800" dirty="0">
                <a:solidFill>
                  <a:srgbClr val="FFFFFF"/>
                </a:solidFill>
              </a:rPr>
            </a:br>
            <a:r>
              <a:rPr lang="en-US" sz="8800" dirty="0">
                <a:solidFill>
                  <a:srgbClr val="FFFFFF"/>
                </a:solidFill>
              </a:rPr>
              <a:t>Final-XN </a:t>
            </a:r>
            <a:r>
              <a:rPr lang="en-US" sz="8800" dirty="0" err="1">
                <a:solidFill>
                  <a:srgbClr val="FFFFFF"/>
                </a:solidFill>
              </a:rPr>
              <a:t>ProJECT</a:t>
            </a:r>
            <a:r>
              <a:rPr lang="en-US" sz="8800" dirty="0">
                <a:solidFill>
                  <a:srgbClr val="FFFFFF"/>
                </a:solidFill>
              </a:rPr>
              <a:t> </a:t>
            </a:r>
            <a:br>
              <a:rPr lang="en-US" sz="8800" dirty="0">
                <a:solidFill>
                  <a:srgbClr val="FFFFFF"/>
                </a:solidFill>
              </a:rPr>
            </a:br>
            <a:r>
              <a:rPr lang="en-US" sz="8800" dirty="0">
                <a:solidFill>
                  <a:srgbClr val="FFFFFF"/>
                </a:solidFill>
              </a:rPr>
              <a:t>PRESENTATION</a:t>
            </a:r>
          </a:p>
        </p:txBody>
      </p:sp>
      <p:sp>
        <p:nvSpPr>
          <p:cNvPr id="3" name="Subtitle 2">
            <a:extLst>
              <a:ext uri="{FF2B5EF4-FFF2-40B4-BE49-F238E27FC236}">
                <a16:creationId xmlns:a16="http://schemas.microsoft.com/office/drawing/2014/main" id="{FED0A55F-3AE3-704B-2363-4F46A94AAACD}"/>
              </a:ext>
            </a:extLst>
          </p:cNvPr>
          <p:cNvSpPr>
            <a:spLocks noGrp="1"/>
          </p:cNvSpPr>
          <p:nvPr>
            <p:ph type="subTitle" idx="1"/>
          </p:nvPr>
        </p:nvSpPr>
        <p:spPr>
          <a:xfrm>
            <a:off x="1062450" y="4389120"/>
            <a:ext cx="2986360" cy="3511207"/>
          </a:xfrm>
        </p:spPr>
        <p:txBody>
          <a:bodyPr vert="horz" lIns="91440" tIns="45720" rIns="91440" bIns="45720" rtlCol="0" anchor="t">
            <a:normAutofit/>
          </a:bodyPr>
          <a:lstStyle/>
          <a:p>
            <a:pPr>
              <a:buFont typeface="Wingdings 3" charset="2"/>
              <a:buChar char=""/>
            </a:pPr>
            <a:r>
              <a:rPr lang="en-US" sz="1400" b="1" dirty="0">
                <a:solidFill>
                  <a:srgbClr val="FFFFFF"/>
                </a:solidFill>
              </a:rPr>
              <a:t>Presented By</a:t>
            </a:r>
          </a:p>
          <a:p>
            <a:pPr marL="0" marR="0">
              <a:buFont typeface="Wingdings 3" charset="2"/>
              <a:buChar char=""/>
            </a:pPr>
            <a:r>
              <a:rPr lang="en-US" sz="1400" dirty="0">
                <a:solidFill>
                  <a:srgbClr val="FFFFFF"/>
                </a:solidFill>
                <a:effectLst/>
              </a:rPr>
              <a:t>Adyant Tripathy</a:t>
            </a:r>
          </a:p>
          <a:p>
            <a:pPr marL="0" marR="0">
              <a:buFont typeface="Wingdings 3" charset="2"/>
              <a:buChar char=""/>
            </a:pPr>
            <a:r>
              <a:rPr lang="en-US" sz="1400" dirty="0">
                <a:solidFill>
                  <a:srgbClr val="FFFFFF"/>
                </a:solidFill>
                <a:effectLst/>
              </a:rPr>
              <a:t>Akshay </a:t>
            </a:r>
            <a:r>
              <a:rPr lang="en-US" sz="1400" err="1">
                <a:solidFill>
                  <a:srgbClr val="FFFFFF"/>
                </a:solidFill>
                <a:effectLst/>
              </a:rPr>
              <a:t>Vibhute</a:t>
            </a:r>
            <a:endParaRPr lang="en-US" sz="1400">
              <a:solidFill>
                <a:srgbClr val="FFFFFF"/>
              </a:solidFill>
              <a:effectLst/>
            </a:endParaRPr>
          </a:p>
          <a:p>
            <a:pPr marL="0" marR="0">
              <a:buFont typeface="Wingdings 3" charset="2"/>
              <a:buChar char=""/>
            </a:pPr>
            <a:r>
              <a:rPr lang="en-US" sz="1400" dirty="0">
                <a:solidFill>
                  <a:srgbClr val="FFFFFF"/>
                </a:solidFill>
                <a:effectLst/>
              </a:rPr>
              <a:t>Jai Sunil Thombre</a:t>
            </a:r>
          </a:p>
          <a:p>
            <a:pPr marL="0" marR="0">
              <a:buFont typeface="Wingdings 3" charset="2"/>
              <a:buChar char=""/>
            </a:pPr>
            <a:r>
              <a:rPr lang="en-US" sz="1400" dirty="0">
                <a:solidFill>
                  <a:srgbClr val="FFFFFF"/>
                </a:solidFill>
                <a:effectLst/>
              </a:rPr>
              <a:t>Linke Yuan</a:t>
            </a:r>
          </a:p>
          <a:p>
            <a:pPr>
              <a:buFont typeface="Wingdings 3" charset="2"/>
              <a:buChar char=""/>
            </a:pPr>
            <a:r>
              <a:rPr lang="en-US" sz="1400" dirty="0">
                <a:solidFill>
                  <a:srgbClr val="FFFFFF"/>
                </a:solidFill>
                <a:effectLst/>
              </a:rPr>
              <a:t>Sindhu Sundararajan</a:t>
            </a:r>
            <a:endParaRPr lang="en-US" sz="1400" dirty="0">
              <a:solidFill>
                <a:srgbClr val="FFFFFF"/>
              </a:solidFill>
            </a:endParaRPr>
          </a:p>
        </p:txBody>
      </p:sp>
    </p:spTree>
    <p:extLst>
      <p:ext uri="{BB962C8B-B14F-4D97-AF65-F5344CB8AC3E}">
        <p14:creationId xmlns:p14="http://schemas.microsoft.com/office/powerpoint/2010/main" val="2050785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6960-81A8-BA51-04BB-9C58F1A4D181}"/>
              </a:ext>
            </a:extLst>
          </p:cNvPr>
          <p:cNvSpPr>
            <a:spLocks noGrp="1"/>
          </p:cNvSpPr>
          <p:nvPr>
            <p:ph type="title"/>
          </p:nvPr>
        </p:nvSpPr>
        <p:spPr/>
        <p:txBody>
          <a:bodyPr/>
          <a:lstStyle/>
          <a:p>
            <a:r>
              <a:rPr lang="en-US" dirty="0"/>
              <a:t>code implementation</a:t>
            </a:r>
          </a:p>
        </p:txBody>
      </p:sp>
      <p:pic>
        <p:nvPicPr>
          <p:cNvPr id="5" name="Content Placeholder 4" descr="A screen shot of a computer code&#10;&#10;Description automatically generated with low confidence">
            <a:extLst>
              <a:ext uri="{FF2B5EF4-FFF2-40B4-BE49-F238E27FC236}">
                <a16:creationId xmlns:a16="http://schemas.microsoft.com/office/drawing/2014/main" id="{B7ECE3B6-6AA4-E86B-15C3-81AC42008B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3298" y="2120900"/>
            <a:ext cx="9411753" cy="4051300"/>
          </a:xfrm>
        </p:spPr>
      </p:pic>
    </p:spTree>
    <p:extLst>
      <p:ext uri="{BB962C8B-B14F-4D97-AF65-F5344CB8AC3E}">
        <p14:creationId xmlns:p14="http://schemas.microsoft.com/office/powerpoint/2010/main" val="162329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3CE1-9162-5B00-50B1-8AE3C6853037}"/>
              </a:ext>
            </a:extLst>
          </p:cNvPr>
          <p:cNvSpPr>
            <a:spLocks noGrp="1"/>
          </p:cNvSpPr>
          <p:nvPr>
            <p:ph type="title"/>
          </p:nvPr>
        </p:nvSpPr>
        <p:spPr/>
        <p:txBody>
          <a:bodyPr/>
          <a:lstStyle/>
          <a:p>
            <a:r>
              <a:rPr lang="en-US" dirty="0"/>
              <a:t>code implementation</a:t>
            </a:r>
          </a:p>
        </p:txBody>
      </p:sp>
      <p:pic>
        <p:nvPicPr>
          <p:cNvPr id="5" name="Content Placeholder 4" descr="A screenshot of a computer code&#10;&#10;Description automatically generated with low confidence">
            <a:extLst>
              <a:ext uri="{FF2B5EF4-FFF2-40B4-BE49-F238E27FC236}">
                <a16:creationId xmlns:a16="http://schemas.microsoft.com/office/drawing/2014/main" id="{E83155F5-7C37-3330-4EE2-2B7DA94DA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184320"/>
            <a:ext cx="10058400" cy="3924459"/>
          </a:xfrm>
        </p:spPr>
      </p:pic>
    </p:spTree>
    <p:extLst>
      <p:ext uri="{BB962C8B-B14F-4D97-AF65-F5344CB8AC3E}">
        <p14:creationId xmlns:p14="http://schemas.microsoft.com/office/powerpoint/2010/main" val="2330309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012E-7E6B-2A83-6B55-F5B11C3707D5}"/>
              </a:ext>
            </a:extLst>
          </p:cNvPr>
          <p:cNvSpPr>
            <a:spLocks noGrp="1"/>
          </p:cNvSpPr>
          <p:nvPr>
            <p:ph type="title"/>
          </p:nvPr>
        </p:nvSpPr>
        <p:spPr/>
        <p:txBody>
          <a:bodyPr/>
          <a:lstStyle/>
          <a:p>
            <a:r>
              <a:rPr lang="en-US" dirty="0"/>
              <a:t>code implementation</a:t>
            </a:r>
          </a:p>
        </p:txBody>
      </p:sp>
      <p:pic>
        <p:nvPicPr>
          <p:cNvPr id="5" name="Content Placeholder 4" descr="A screenshot of a computer program&#10;&#10;Description automatically generated with low confidence">
            <a:extLst>
              <a:ext uri="{FF2B5EF4-FFF2-40B4-BE49-F238E27FC236}">
                <a16:creationId xmlns:a16="http://schemas.microsoft.com/office/drawing/2014/main" id="{D0BA5BD4-5680-256D-0B29-1BD858E3A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151" y="2120900"/>
            <a:ext cx="7806064" cy="4051300"/>
          </a:xfrm>
        </p:spPr>
      </p:pic>
    </p:spTree>
    <p:extLst>
      <p:ext uri="{BB962C8B-B14F-4D97-AF65-F5344CB8AC3E}">
        <p14:creationId xmlns:p14="http://schemas.microsoft.com/office/powerpoint/2010/main" val="343594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0A55-D6D0-AC4D-4034-E10F938DB0AF}"/>
              </a:ext>
            </a:extLst>
          </p:cNvPr>
          <p:cNvSpPr>
            <a:spLocks noGrp="1"/>
          </p:cNvSpPr>
          <p:nvPr>
            <p:ph type="title"/>
          </p:nvPr>
        </p:nvSpPr>
        <p:spPr/>
        <p:txBody>
          <a:bodyPr/>
          <a:lstStyle/>
          <a:p>
            <a:r>
              <a:rPr lang="en-US" dirty="0"/>
              <a:t>code implementation</a:t>
            </a:r>
          </a:p>
        </p:txBody>
      </p:sp>
      <p:pic>
        <p:nvPicPr>
          <p:cNvPr id="5" name="Content Placeholder 4" descr="A picture containing text, screenshot, document, font&#10;&#10;Description automatically generated">
            <a:extLst>
              <a:ext uri="{FF2B5EF4-FFF2-40B4-BE49-F238E27FC236}">
                <a16:creationId xmlns:a16="http://schemas.microsoft.com/office/drawing/2014/main" id="{A5F26BCF-8E08-237C-B607-7228021931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875" y="2120900"/>
            <a:ext cx="7806559" cy="4051300"/>
          </a:xfrm>
        </p:spPr>
      </p:pic>
    </p:spTree>
    <p:extLst>
      <p:ext uri="{BB962C8B-B14F-4D97-AF65-F5344CB8AC3E}">
        <p14:creationId xmlns:p14="http://schemas.microsoft.com/office/powerpoint/2010/main" val="3632196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E78519-CEE6-3509-6999-EC12A7E3197F}"/>
              </a:ext>
            </a:extLst>
          </p:cNvPr>
          <p:cNvSpPr>
            <a:spLocks noGrp="1"/>
          </p:cNvSpPr>
          <p:nvPr>
            <p:ph type="title"/>
          </p:nvPr>
        </p:nvSpPr>
        <p:spPr>
          <a:xfrm>
            <a:off x="1069848" y="484632"/>
            <a:ext cx="10058400" cy="1609344"/>
          </a:xfrm>
        </p:spPr>
        <p:txBody>
          <a:bodyPr>
            <a:normAutofit/>
          </a:bodyPr>
          <a:lstStyle/>
          <a:p>
            <a:r>
              <a:rPr lang="en-US" dirty="0"/>
              <a:t>EXPECTED OUTPUT</a:t>
            </a:r>
          </a:p>
        </p:txBody>
      </p:sp>
      <p:pic>
        <p:nvPicPr>
          <p:cNvPr id="5" name="Content Placeholder 4" descr="A picture containing text, screenshot, number, font&#10;&#10;Description automatically generated">
            <a:extLst>
              <a:ext uri="{FF2B5EF4-FFF2-40B4-BE49-F238E27FC236}">
                <a16:creationId xmlns:a16="http://schemas.microsoft.com/office/drawing/2014/main" id="{DF65B731-462B-3DEB-77A2-C67A0CEC1B0C}"/>
              </a:ext>
            </a:extLst>
          </p:cNvPr>
          <p:cNvPicPr>
            <a:picLocks noChangeAspect="1"/>
          </p:cNvPicPr>
          <p:nvPr/>
        </p:nvPicPr>
        <p:blipFill rotWithShape="1">
          <a:blip r:embed="rId4">
            <a:extLst>
              <a:ext uri="{28A0092B-C50C-407E-A947-70E740481C1C}">
                <a14:useLocalDpi xmlns:a14="http://schemas.microsoft.com/office/drawing/2010/main" val="0"/>
              </a:ext>
            </a:extLst>
          </a:blip>
          <a:srcRect t="4422" b="4982"/>
          <a:stretch/>
        </p:blipFill>
        <p:spPr>
          <a:xfrm>
            <a:off x="1969722" y="2322523"/>
            <a:ext cx="7775857" cy="3907158"/>
          </a:xfrm>
          <a:prstGeom prst="rect">
            <a:avLst/>
          </a:prstGeom>
        </p:spPr>
      </p:pic>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06243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38D8656D-EA0F-B3F7-4345-3AD8E9D35C5E}"/>
              </a:ext>
            </a:extLst>
          </p:cNvPr>
          <p:cNvPicPr>
            <a:picLocks noChangeAspect="1"/>
          </p:cNvPicPr>
          <p:nvPr/>
        </p:nvPicPr>
        <p:blipFill rotWithShape="1">
          <a:blip r:embed="rId2"/>
          <a:srcRect l="18307" r="4584"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DFC44AB-72C5-DE42-4D81-DFC5BA73AEA9}"/>
              </a:ext>
            </a:extLst>
          </p:cNvPr>
          <p:cNvSpPr>
            <a:spLocks noGrp="1"/>
          </p:cNvSpPr>
          <p:nvPr>
            <p:ph type="title"/>
          </p:nvPr>
        </p:nvSpPr>
        <p:spPr>
          <a:xfrm>
            <a:off x="677333" y="609600"/>
            <a:ext cx="3851123" cy="1320800"/>
          </a:xfrm>
        </p:spPr>
        <p:txBody>
          <a:bodyPr>
            <a:normAutofit fontScale="90000"/>
          </a:bodyPr>
          <a:lstStyle/>
          <a:p>
            <a:r>
              <a:rPr lang="en-US" dirty="0"/>
              <a:t>CLEAR CONCISE FLOW</a:t>
            </a:r>
          </a:p>
        </p:txBody>
      </p:sp>
      <p:sp>
        <p:nvSpPr>
          <p:cNvPr id="3" name="Content Placeholder 2">
            <a:extLst>
              <a:ext uri="{FF2B5EF4-FFF2-40B4-BE49-F238E27FC236}">
                <a16:creationId xmlns:a16="http://schemas.microsoft.com/office/drawing/2014/main" id="{3182E2A0-DBF3-2D2E-4E3B-E164A94778DE}"/>
              </a:ext>
            </a:extLst>
          </p:cNvPr>
          <p:cNvSpPr>
            <a:spLocks noGrp="1"/>
          </p:cNvSpPr>
          <p:nvPr>
            <p:ph idx="1"/>
          </p:nvPr>
        </p:nvSpPr>
        <p:spPr>
          <a:xfrm>
            <a:off x="677334" y="2160589"/>
            <a:ext cx="3851122" cy="3880773"/>
          </a:xfrm>
        </p:spPr>
        <p:txBody>
          <a:bodyPr>
            <a:normAutofit/>
          </a:bodyPr>
          <a:lstStyle/>
          <a:p>
            <a:pPr>
              <a:lnSpc>
                <a:spcPct val="90000"/>
              </a:lnSpc>
              <a:buFont typeface="+mj-lt"/>
              <a:buAutoNum type="arabicPeriod"/>
            </a:pPr>
            <a:r>
              <a:rPr lang="en-US" sz="1800" dirty="0">
                <a:effectLst/>
                <a:ea typeface="Calibri" panose="020F0502020204030204" pitchFamily="34" charset="0"/>
              </a:rPr>
              <a:t>Identify the Current State</a:t>
            </a:r>
            <a:endParaRPr lang="en-US" sz="1700" b="0" i="0" dirty="0">
              <a:effectLst/>
            </a:endParaRPr>
          </a:p>
          <a:p>
            <a:pPr>
              <a:lnSpc>
                <a:spcPct val="90000"/>
              </a:lnSpc>
              <a:buFont typeface="+mj-lt"/>
              <a:buAutoNum type="arabicPeriod"/>
            </a:pPr>
            <a:r>
              <a:rPr lang="en-US" sz="1800" dirty="0">
                <a:effectLst/>
                <a:ea typeface="Calibri" panose="020F0502020204030204" pitchFamily="34" charset="0"/>
              </a:rPr>
              <a:t>Define Objectives</a:t>
            </a:r>
            <a:r>
              <a:rPr lang="en-US" sz="1600" dirty="0">
                <a:effectLst/>
              </a:rPr>
              <a:t> </a:t>
            </a:r>
          </a:p>
          <a:p>
            <a:pPr>
              <a:lnSpc>
                <a:spcPct val="90000"/>
              </a:lnSpc>
              <a:buFont typeface="+mj-lt"/>
              <a:buAutoNum type="arabicPeriod"/>
            </a:pPr>
            <a:r>
              <a:rPr lang="en-US" sz="1800" dirty="0">
                <a:effectLst/>
                <a:ea typeface="Calibri" panose="020F0502020204030204" pitchFamily="34" charset="0"/>
              </a:rPr>
              <a:t>Develop a Data Collection Framework</a:t>
            </a:r>
            <a:r>
              <a:rPr lang="en-US" sz="1600" dirty="0">
                <a:effectLst/>
              </a:rPr>
              <a:t> </a:t>
            </a:r>
          </a:p>
          <a:p>
            <a:pPr>
              <a:lnSpc>
                <a:spcPct val="90000"/>
              </a:lnSpc>
              <a:buFont typeface="+mj-lt"/>
              <a:buAutoNum type="arabicPeriod"/>
            </a:pPr>
            <a:r>
              <a:rPr lang="en-US" sz="1800" dirty="0">
                <a:effectLst/>
                <a:ea typeface="Calibri" panose="020F0502020204030204" pitchFamily="34" charset="0"/>
              </a:rPr>
              <a:t>Analyze and Generate Insights</a:t>
            </a:r>
            <a:endParaRPr lang="en-US" sz="1700" b="0" i="0" dirty="0">
              <a:effectLst/>
            </a:endParaRPr>
          </a:p>
          <a:p>
            <a:pPr>
              <a:lnSpc>
                <a:spcPct val="90000"/>
              </a:lnSpc>
              <a:buFont typeface="+mj-lt"/>
              <a:buAutoNum type="arabicPeriod"/>
            </a:pPr>
            <a:r>
              <a:rPr lang="en-US" sz="1800" dirty="0">
                <a:effectLst/>
                <a:ea typeface="Calibri" panose="020F0502020204030204" pitchFamily="34" charset="0"/>
              </a:rPr>
              <a:t>Implement Data-Driven Improvements</a:t>
            </a:r>
            <a:r>
              <a:rPr lang="en-US" sz="1600" dirty="0">
                <a:effectLst/>
              </a:rPr>
              <a:t> </a:t>
            </a:r>
          </a:p>
          <a:p>
            <a:pPr>
              <a:lnSpc>
                <a:spcPct val="90000"/>
              </a:lnSpc>
              <a:buFont typeface="+mj-lt"/>
              <a:buAutoNum type="arabicPeriod"/>
            </a:pPr>
            <a:r>
              <a:rPr lang="en-US" sz="1800" dirty="0">
                <a:effectLst/>
                <a:ea typeface="Calibri" panose="020F0502020204030204" pitchFamily="34" charset="0"/>
              </a:rPr>
              <a:t>Monitor and Evaluate</a:t>
            </a:r>
            <a:r>
              <a:rPr lang="en-US" sz="1600" dirty="0">
                <a:effectLst/>
              </a:rPr>
              <a:t> </a:t>
            </a:r>
          </a:p>
          <a:p>
            <a:pPr>
              <a:lnSpc>
                <a:spcPct val="90000"/>
              </a:lnSpc>
              <a:buFont typeface="+mj-lt"/>
              <a:buAutoNum type="arabicPeriod"/>
            </a:pPr>
            <a:r>
              <a:rPr lang="en-US" sz="1800" dirty="0">
                <a:effectLst/>
                <a:ea typeface="Calibri" panose="020F0502020204030204" pitchFamily="34" charset="0"/>
              </a:rPr>
              <a:t>Iterative Enhancement</a:t>
            </a:r>
            <a:r>
              <a:rPr lang="en-US" sz="1600" dirty="0">
                <a:effectLst/>
              </a:rPr>
              <a:t> </a:t>
            </a:r>
            <a:endParaRPr lang="en-US" sz="1700" dirty="0"/>
          </a:p>
        </p:txBody>
      </p:sp>
    </p:spTree>
    <p:extLst>
      <p:ext uri="{BB962C8B-B14F-4D97-AF65-F5344CB8AC3E}">
        <p14:creationId xmlns:p14="http://schemas.microsoft.com/office/powerpoint/2010/main" val="1767633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9207E-02DD-8BA3-4447-A80CC6370D65}"/>
              </a:ext>
            </a:extLst>
          </p:cNvPr>
          <p:cNvSpPr>
            <a:spLocks noGrp="1"/>
          </p:cNvSpPr>
          <p:nvPr>
            <p:ph type="title"/>
          </p:nvPr>
        </p:nvSpPr>
        <p:spPr>
          <a:xfrm>
            <a:off x="382280" y="484632"/>
            <a:ext cx="6743844" cy="1609344"/>
          </a:xfrm>
        </p:spPr>
        <p:txBody>
          <a:bodyPr>
            <a:normAutofit/>
          </a:bodyPr>
          <a:lstStyle/>
          <a:p>
            <a:r>
              <a:rPr lang="en-US" sz="4800"/>
              <a:t>ANALYSIS AND SYNTHESIS OF THE DATA</a:t>
            </a:r>
          </a:p>
        </p:txBody>
      </p:sp>
      <p:sp>
        <p:nvSpPr>
          <p:cNvPr id="3" name="Content Placeholder 2">
            <a:extLst>
              <a:ext uri="{FF2B5EF4-FFF2-40B4-BE49-F238E27FC236}">
                <a16:creationId xmlns:a16="http://schemas.microsoft.com/office/drawing/2014/main" id="{3B859DDB-4D3C-0328-2368-DCAE45918682}"/>
              </a:ext>
            </a:extLst>
          </p:cNvPr>
          <p:cNvSpPr>
            <a:spLocks noGrp="1"/>
          </p:cNvSpPr>
          <p:nvPr>
            <p:ph idx="1"/>
          </p:nvPr>
        </p:nvSpPr>
        <p:spPr>
          <a:xfrm>
            <a:off x="382279" y="2121408"/>
            <a:ext cx="6743845" cy="4050792"/>
          </a:xfrm>
        </p:spPr>
        <p:txBody>
          <a:bodyPr>
            <a:normAutofit fontScale="92500" lnSpcReduction="20000"/>
          </a:bodyPr>
          <a:lstStyle/>
          <a:p>
            <a:pPr>
              <a:buFont typeface="+mj-lt"/>
              <a:buAutoNum type="arabicPeriod"/>
            </a:pPr>
            <a:r>
              <a:rPr lang="en-US" sz="1700" dirty="0">
                <a:effectLst/>
                <a:ea typeface="Calibri" panose="020F0502020204030204" pitchFamily="34" charset="0"/>
              </a:rPr>
              <a:t>Quantitative Analysis</a:t>
            </a:r>
            <a:r>
              <a:rPr lang="en-US" sz="1700" dirty="0">
                <a:effectLst/>
              </a:rPr>
              <a:t> </a:t>
            </a:r>
            <a:r>
              <a:rPr lang="en-US" sz="1700" b="0" i="0" dirty="0">
                <a:effectLst/>
              </a:rPr>
              <a:t>: </a:t>
            </a:r>
            <a:r>
              <a:rPr lang="en-US" sz="1700" dirty="0">
                <a:effectLst/>
                <a:ea typeface="Calibri" panose="020F0502020204030204" pitchFamily="34" charset="0"/>
              </a:rPr>
              <a:t>Apply quantitative analysis techniques to identify patterns, trends, and statistical insights within the data</a:t>
            </a:r>
            <a:r>
              <a:rPr lang="en-US" sz="1700" dirty="0">
                <a:ea typeface="Calibri" panose="020F0502020204030204" pitchFamily="34" charset="0"/>
              </a:rPr>
              <a:t>.</a:t>
            </a:r>
            <a:r>
              <a:rPr lang="en-US" sz="1700" dirty="0">
                <a:effectLst/>
                <a:ea typeface="Calibri" panose="020F0502020204030204" pitchFamily="34" charset="0"/>
              </a:rPr>
              <a:t> Conduct statistical calculations, such as averages, percentages, and correlations, to derive meaningful conclusions</a:t>
            </a:r>
            <a:r>
              <a:rPr lang="en-US" sz="1700" dirty="0">
                <a:ea typeface="Calibri" panose="020F0502020204030204" pitchFamily="34" charset="0"/>
              </a:rPr>
              <a:t>.</a:t>
            </a:r>
            <a:endParaRPr lang="en-US" sz="1700" dirty="0">
              <a:effectLst/>
            </a:endParaRPr>
          </a:p>
          <a:p>
            <a:pPr>
              <a:buFont typeface="+mj-lt"/>
              <a:buAutoNum type="arabicPeriod"/>
            </a:pPr>
            <a:r>
              <a:rPr lang="en-US" sz="1700" dirty="0">
                <a:effectLst/>
                <a:ea typeface="Calibri" panose="020F0502020204030204" pitchFamily="34" charset="0"/>
              </a:rPr>
              <a:t>Synthesis and Interpretation:</a:t>
            </a:r>
            <a:r>
              <a:rPr lang="en-US" sz="1700" dirty="0">
                <a:effectLst/>
              </a:rPr>
              <a:t> </a:t>
            </a:r>
            <a:r>
              <a:rPr lang="en-US" sz="1700" dirty="0">
                <a:effectLst/>
                <a:ea typeface="Calibri" panose="020F0502020204030204" pitchFamily="34" charset="0"/>
              </a:rPr>
              <a:t>Look for connections between the quantitative metrics and the qualitative insights to create a holistic view of the portfolio review sessions</a:t>
            </a:r>
            <a:r>
              <a:rPr lang="en-US" sz="1700" dirty="0">
                <a:ea typeface="Calibri" panose="020F0502020204030204" pitchFamily="34" charset="0"/>
              </a:rPr>
              <a:t>.</a:t>
            </a:r>
            <a:r>
              <a:rPr lang="en-US" sz="1700" dirty="0">
                <a:effectLst/>
                <a:ea typeface="Calibri" panose="020F0502020204030204" pitchFamily="34" charset="0"/>
              </a:rPr>
              <a:t> Identify strengths, weaknesses, and areas for improvement based on the analysis</a:t>
            </a:r>
            <a:r>
              <a:rPr lang="en-US" sz="1700" dirty="0">
                <a:effectLst/>
              </a:rPr>
              <a:t> .</a:t>
            </a:r>
            <a:endParaRPr lang="en-US" sz="1700" dirty="0">
              <a:ea typeface="Calibri" panose="020F0502020204030204" pitchFamily="34" charset="0"/>
            </a:endParaRPr>
          </a:p>
          <a:p>
            <a:pPr>
              <a:buFont typeface="+mj-lt"/>
              <a:buAutoNum type="arabicPeriod"/>
            </a:pPr>
            <a:r>
              <a:rPr lang="en-US" sz="1700" dirty="0">
                <a:effectLst/>
                <a:ea typeface="Calibri" panose="020F0502020204030204" pitchFamily="34" charset="0"/>
              </a:rPr>
              <a:t>Generate Actionable Recommendations:</a:t>
            </a:r>
            <a:r>
              <a:rPr lang="en-US" sz="1700" dirty="0">
                <a:effectLst/>
              </a:rPr>
              <a:t> </a:t>
            </a:r>
            <a:r>
              <a:rPr lang="en-US" sz="1700" b="0" i="0" dirty="0">
                <a:effectLst/>
              </a:rPr>
              <a:t> </a:t>
            </a:r>
            <a:r>
              <a:rPr lang="en-US" sz="1700" dirty="0">
                <a:effectLst/>
                <a:ea typeface="Calibri" panose="020F0502020204030204" pitchFamily="34" charset="0"/>
              </a:rPr>
              <a:t>Prioritize the recommendations based on their potential impact and feasibility of implementation.</a:t>
            </a:r>
            <a:r>
              <a:rPr lang="en-US" sz="1700" dirty="0">
                <a:effectLst/>
              </a:rPr>
              <a:t> </a:t>
            </a:r>
            <a:r>
              <a:rPr lang="en-US" sz="1700" kern="100" dirty="0">
                <a:effectLst/>
                <a:ea typeface="Calibri" panose="020F0502020204030204" pitchFamily="34" charset="0"/>
                <a:cs typeface="Times New Roman" panose="02020603050405020304" pitchFamily="18" charset="0"/>
              </a:rPr>
              <a:t>Ensure the recommendations align with the objectives of the portfolio review sessions and address the identified inefficiencies.</a:t>
            </a:r>
            <a:endParaRPr lang="en-US" sz="1600" dirty="0">
              <a:effectLst/>
            </a:endParaRPr>
          </a:p>
          <a:p>
            <a:pPr>
              <a:buFont typeface="+mj-lt"/>
              <a:buAutoNum type="arabicPeriod"/>
            </a:pPr>
            <a:r>
              <a:rPr lang="en-US" sz="1700" dirty="0">
                <a:effectLst/>
                <a:ea typeface="Calibri" panose="020F0502020204030204" pitchFamily="34" charset="0"/>
              </a:rPr>
              <a:t>Seek Feedback and Validation</a:t>
            </a:r>
            <a:r>
              <a:rPr lang="en-US" sz="1700" dirty="0">
                <a:effectLst/>
              </a:rPr>
              <a:t> </a:t>
            </a:r>
            <a:r>
              <a:rPr lang="en-US" sz="1700" b="0" i="0" dirty="0">
                <a:effectLst/>
              </a:rPr>
              <a:t>: </a:t>
            </a:r>
            <a:r>
              <a:rPr lang="en-US" sz="1700" kern="100" dirty="0">
                <a:effectLst/>
                <a:ea typeface="Calibri" panose="020F0502020204030204" pitchFamily="34" charset="0"/>
                <a:cs typeface="Times New Roman" panose="02020603050405020304" pitchFamily="18" charset="0"/>
              </a:rPr>
              <a:t>By conducting thorough analysis and synthesis of the data, the Los Angeles Center of Photography can gain valuable insights into the portfolio review sessions and make informed decisions for improving the process and enhancing participant experiences.</a:t>
            </a:r>
          </a:p>
          <a:p>
            <a:pPr>
              <a:buFont typeface="+mj-lt"/>
              <a:buAutoNum type="arabicPeriod"/>
            </a:pPr>
            <a:endParaRPr lang="en-US" sz="1700" dirty="0"/>
          </a:p>
        </p:txBody>
      </p:sp>
      <p:pic>
        <p:nvPicPr>
          <p:cNvPr id="5" name="Picture 4" descr="Magnifying glass showing decling performance">
            <a:extLst>
              <a:ext uri="{FF2B5EF4-FFF2-40B4-BE49-F238E27FC236}">
                <a16:creationId xmlns:a16="http://schemas.microsoft.com/office/drawing/2014/main" id="{D351C113-C8DC-D25A-6510-CFC9E27CE899}"/>
              </a:ext>
            </a:extLst>
          </p:cNvPr>
          <p:cNvPicPr>
            <a:picLocks noChangeAspect="1"/>
          </p:cNvPicPr>
          <p:nvPr/>
        </p:nvPicPr>
        <p:blipFill rotWithShape="1">
          <a:blip r:embed="rId4"/>
          <a:srcRect l="12143" r="42629" b="-1"/>
          <a:stretch/>
        </p:blipFill>
        <p:spPr>
          <a:xfrm>
            <a:off x="7545274" y="10"/>
            <a:ext cx="4646726" cy="6857990"/>
          </a:xfrm>
          <a:prstGeom prst="rect">
            <a:avLst/>
          </a:prstGeom>
        </p:spPr>
      </p:pic>
      <p:grpSp>
        <p:nvGrpSpPr>
          <p:cNvPr id="12" name="Group 11">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849102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6014D-6D36-382B-1A46-F4756E73B4F3}"/>
              </a:ext>
            </a:extLst>
          </p:cNvPr>
          <p:cNvSpPr>
            <a:spLocks noGrp="1"/>
          </p:cNvSpPr>
          <p:nvPr>
            <p:ph type="title"/>
          </p:nvPr>
        </p:nvSpPr>
        <p:spPr>
          <a:xfrm>
            <a:off x="6386284" y="484632"/>
            <a:ext cx="4741963" cy="1971964"/>
          </a:xfrm>
        </p:spPr>
        <p:txBody>
          <a:bodyPr>
            <a:normAutofit/>
          </a:bodyPr>
          <a:lstStyle/>
          <a:p>
            <a:r>
              <a:rPr lang="en-US" sz="4100">
                <a:latin typeface="Söhne"/>
              </a:rPr>
              <a:t>RECOMMENDATIONS</a:t>
            </a:r>
            <a:br>
              <a:rPr lang="en-US" sz="4100" b="0" i="0">
                <a:effectLst/>
                <a:latin typeface="Söhne"/>
              </a:rPr>
            </a:br>
            <a:endParaRPr lang="en-US" sz="4100"/>
          </a:p>
        </p:txBody>
      </p:sp>
      <p:pic>
        <p:nvPicPr>
          <p:cNvPr id="5" name="Picture 4" descr="White puzzle with one red piece">
            <a:extLst>
              <a:ext uri="{FF2B5EF4-FFF2-40B4-BE49-F238E27FC236}">
                <a16:creationId xmlns:a16="http://schemas.microsoft.com/office/drawing/2014/main" id="{47B73A0D-55A6-56A1-746A-376AE2BBBE6E}"/>
              </a:ext>
            </a:extLst>
          </p:cNvPr>
          <p:cNvPicPr>
            <a:picLocks noChangeAspect="1"/>
          </p:cNvPicPr>
          <p:nvPr/>
        </p:nvPicPr>
        <p:blipFill rotWithShape="1">
          <a:blip r:embed="rId2"/>
          <a:srcRect l="25783" r="24219"/>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21" name="Freeform: Shape 11">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7DB57FE6-35A5-8DC9-2D4B-4B71DDB70875}"/>
              </a:ext>
            </a:extLst>
          </p:cNvPr>
          <p:cNvSpPr>
            <a:spLocks noGrp="1"/>
          </p:cNvSpPr>
          <p:nvPr>
            <p:ph idx="1"/>
          </p:nvPr>
        </p:nvSpPr>
        <p:spPr>
          <a:xfrm>
            <a:off x="6386286" y="1643064"/>
            <a:ext cx="4741962" cy="4900612"/>
          </a:xfrm>
        </p:spPr>
        <p:txBody>
          <a:bodyPr>
            <a:normAutofit/>
          </a:bodyPr>
          <a:lstStyle/>
          <a:p>
            <a:pPr>
              <a:buFont typeface="+mj-lt"/>
              <a:buAutoNum type="arabicPeriod"/>
            </a:pPr>
            <a:r>
              <a:rPr lang="en-US" sz="1600" dirty="0">
                <a:effectLst/>
                <a:ea typeface="Calibri" panose="020F0502020204030204" pitchFamily="34" charset="0"/>
              </a:rPr>
              <a:t>Improve Reviewer Training:</a:t>
            </a:r>
            <a:r>
              <a:rPr lang="en-US" sz="1200" dirty="0">
                <a:effectLst/>
              </a:rPr>
              <a:t> </a:t>
            </a:r>
            <a:r>
              <a:rPr lang="en-US" sz="1400" b="0" i="0" dirty="0">
                <a:effectLst/>
              </a:rPr>
              <a:t>: </a:t>
            </a:r>
            <a:r>
              <a:rPr lang="en-US" sz="1600" kern="100" dirty="0">
                <a:effectLst/>
                <a:ea typeface="Calibri" panose="020F0502020204030204" pitchFamily="34" charset="0"/>
                <a:cs typeface="Times New Roman" panose="02020603050405020304" pitchFamily="18" charset="0"/>
              </a:rPr>
              <a:t>Provide comprehensive training to portfolio reviewers to ensure consistent evaluation standards and effective feedback delivery. Include sessions on providing constructive criticism, identifying strengths and weaknesses, and offering actionable suggestions for improvement.</a:t>
            </a:r>
          </a:p>
          <a:p>
            <a:pPr>
              <a:buFont typeface="+mj-lt"/>
              <a:buAutoNum type="arabicPeriod"/>
            </a:pPr>
            <a:r>
              <a:rPr lang="en-US" sz="1600" dirty="0">
                <a:effectLst/>
                <a:ea typeface="Calibri" panose="020F0502020204030204" pitchFamily="34" charset="0"/>
              </a:rPr>
              <a:t>Enhance Participant Preparation:</a:t>
            </a:r>
            <a:r>
              <a:rPr lang="en-US" sz="1600" dirty="0">
                <a:effectLst/>
              </a:rPr>
              <a:t> </a:t>
            </a:r>
            <a:r>
              <a:rPr lang="en-US" sz="1600" dirty="0">
                <a:effectLst/>
                <a:ea typeface="Calibri" panose="020F0502020204030204" pitchFamily="34" charset="0"/>
              </a:rPr>
              <a:t>Offer pre-review workshops or resources to help participants better prepare their portfolios. Provide guidance on portfolio organization, presentation, and storytelling to maximize the impact of their work</a:t>
            </a:r>
            <a:r>
              <a:rPr lang="en-US" sz="1600" dirty="0">
                <a:ea typeface="Calibri" panose="020F0502020204030204" pitchFamily="34" charset="0"/>
              </a:rPr>
              <a:t>. </a:t>
            </a:r>
          </a:p>
          <a:p>
            <a:pPr>
              <a:buFont typeface="+mj-lt"/>
              <a:buAutoNum type="arabicPeriod"/>
            </a:pPr>
            <a:r>
              <a:rPr lang="en-US" sz="1600" dirty="0">
                <a:effectLst/>
                <a:ea typeface="Calibri" panose="020F0502020204030204" pitchFamily="34" charset="0"/>
              </a:rPr>
              <a:t>Diversify Reviewer Pool:</a:t>
            </a:r>
            <a:r>
              <a:rPr lang="en-US" sz="1600" dirty="0">
                <a:effectLst/>
              </a:rPr>
              <a:t> </a:t>
            </a:r>
            <a:r>
              <a:rPr lang="en-US" sz="1600" dirty="0">
                <a:effectLst/>
                <a:ea typeface="Calibri" panose="020F0502020204030204" pitchFamily="34" charset="0"/>
              </a:rPr>
              <a:t>Expand the pool of portfolio reviewers to include professionals from diverse backgrounds and specialties</a:t>
            </a:r>
            <a:r>
              <a:rPr lang="en-US" sz="1600" dirty="0">
                <a:ea typeface="Calibri" panose="020F0502020204030204" pitchFamily="34" charset="0"/>
              </a:rPr>
              <a:t>. </a:t>
            </a:r>
            <a:r>
              <a:rPr lang="en-US" sz="1600" dirty="0">
                <a:effectLst/>
                <a:ea typeface="Calibri" panose="020F0502020204030204" pitchFamily="34" charset="0"/>
              </a:rPr>
              <a:t>This will provide participants with a wider range of perspectives and feedback, enriching their experience</a:t>
            </a:r>
            <a:r>
              <a:rPr lang="en-US" sz="1600" dirty="0">
                <a:ea typeface="Calibri" panose="020F0502020204030204" pitchFamily="34" charset="0"/>
              </a:rPr>
              <a:t>. </a:t>
            </a:r>
            <a:endParaRPr lang="en-US" sz="1600" dirty="0"/>
          </a:p>
        </p:txBody>
      </p:sp>
      <p:grpSp>
        <p:nvGrpSpPr>
          <p:cNvPr id="22" name="Group 13">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3" name="Oval 15">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1025420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C25B-B98B-FE84-0FF2-D6A7BCF9CB51}"/>
              </a:ext>
            </a:extLst>
          </p:cNvPr>
          <p:cNvSpPr>
            <a:spLocks noGrp="1"/>
          </p:cNvSpPr>
          <p:nvPr>
            <p:ph type="title"/>
          </p:nvPr>
        </p:nvSpPr>
        <p:spPr>
          <a:xfrm>
            <a:off x="1286933" y="609600"/>
            <a:ext cx="10197494" cy="1099457"/>
          </a:xfrm>
        </p:spPr>
        <p:txBody>
          <a:bodyPr>
            <a:normAutofit/>
          </a:bodyPr>
          <a:lstStyle/>
          <a:p>
            <a:r>
              <a:rPr lang="en-US" dirty="0"/>
              <a:t>FUTURE RESEARCH</a:t>
            </a:r>
          </a:p>
        </p:txBody>
      </p:sp>
      <p:graphicFrame>
        <p:nvGraphicFramePr>
          <p:cNvPr id="5" name="Content Placeholder 2">
            <a:extLst>
              <a:ext uri="{FF2B5EF4-FFF2-40B4-BE49-F238E27FC236}">
                <a16:creationId xmlns:a16="http://schemas.microsoft.com/office/drawing/2014/main" id="{CFE9F4FE-6020-1240-D20C-788986185652}"/>
              </a:ext>
            </a:extLst>
          </p:cNvPr>
          <p:cNvGraphicFramePr>
            <a:graphicFrameLocks noGrp="1"/>
          </p:cNvGraphicFramePr>
          <p:nvPr>
            <p:ph idx="1"/>
            <p:extLst>
              <p:ext uri="{D42A27DB-BD31-4B8C-83A1-F6EECF244321}">
                <p14:modId xmlns:p14="http://schemas.microsoft.com/office/powerpoint/2010/main" val="269153093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2831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1B3F75-4360-1DEE-6907-E6437145974A}"/>
              </a:ext>
            </a:extLst>
          </p:cNvPr>
          <p:cNvSpPr>
            <a:spLocks noGrp="1"/>
          </p:cNvSpPr>
          <p:nvPr>
            <p:ph type="title"/>
          </p:nvPr>
        </p:nvSpPr>
        <p:spPr>
          <a:xfrm>
            <a:off x="6550924" y="685800"/>
            <a:ext cx="4920019" cy="2021553"/>
          </a:xfrm>
        </p:spPr>
        <p:txBody>
          <a:bodyPr>
            <a:normAutofit/>
          </a:bodyPr>
          <a:lstStyle/>
          <a:p>
            <a:r>
              <a:rPr lang="en-US" dirty="0">
                <a:solidFill>
                  <a:schemeClr val="tx1"/>
                </a:solidFill>
              </a:rPr>
              <a:t>OTHER RELEVANT INFORMATION</a:t>
            </a:r>
          </a:p>
        </p:txBody>
      </p:sp>
      <p:sp>
        <p:nvSpPr>
          <p:cNvPr id="27" name="Freeform: Shape 26">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lose up of pages of an open book in a bright studio">
            <a:extLst>
              <a:ext uri="{FF2B5EF4-FFF2-40B4-BE49-F238E27FC236}">
                <a16:creationId xmlns:a16="http://schemas.microsoft.com/office/drawing/2014/main" id="{C22D558E-0DC7-2F44-661D-067AF6A1F444}"/>
              </a:ext>
            </a:extLst>
          </p:cNvPr>
          <p:cNvPicPr>
            <a:picLocks noChangeAspect="1"/>
          </p:cNvPicPr>
          <p:nvPr/>
        </p:nvPicPr>
        <p:blipFill rotWithShape="1">
          <a:blip r:embed="rId2"/>
          <a:srcRect l="20372" r="20372"/>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Content Placeholder 2">
            <a:extLst>
              <a:ext uri="{FF2B5EF4-FFF2-40B4-BE49-F238E27FC236}">
                <a16:creationId xmlns:a16="http://schemas.microsoft.com/office/drawing/2014/main" id="{AB31D86A-FF83-AB2E-695C-961357D476EC}"/>
              </a:ext>
            </a:extLst>
          </p:cNvPr>
          <p:cNvSpPr>
            <a:spLocks noGrp="1"/>
          </p:cNvSpPr>
          <p:nvPr>
            <p:ph idx="1"/>
          </p:nvPr>
        </p:nvSpPr>
        <p:spPr>
          <a:xfrm>
            <a:off x="6550924" y="2927444"/>
            <a:ext cx="4920019" cy="3244755"/>
          </a:xfrm>
        </p:spPr>
        <p:txBody>
          <a:bodyPr>
            <a:normAutofit/>
          </a:bodyPr>
          <a:lstStyle/>
          <a:p>
            <a:r>
              <a:rPr lang="en-US" sz="1600" dirty="0"/>
              <a:t>Algorithms for Attendee-Reviewer Matching: </a:t>
            </a:r>
          </a:p>
          <a:p>
            <a:pPr marL="0" indent="0">
              <a:buNone/>
            </a:pPr>
            <a:r>
              <a:rPr lang="en-US" sz="1600" dirty="0"/>
              <a:t>    * Discuss briefly the algorithms investigated for attendee-reviewer matching:</a:t>
            </a:r>
          </a:p>
          <a:p>
            <a:pPr marL="0" indent="0">
              <a:buNone/>
            </a:pPr>
            <a:r>
              <a:rPr lang="en-US" sz="1600" dirty="0"/>
              <a:t>    * Priority-based matching: Give participants' top-ranked reviews a higher priority.</a:t>
            </a:r>
          </a:p>
          <a:p>
            <a:pPr marL="0" indent="0">
              <a:buNone/>
            </a:pPr>
            <a:r>
              <a:rPr lang="en-US" sz="1600" dirty="0"/>
              <a:t>    * Algorithm-based scheduling: Use algorithms to efficiently allocate reviewers depending on availability and preferences.</a:t>
            </a:r>
          </a:p>
          <a:p>
            <a:pPr marL="0" indent="0">
              <a:buNone/>
            </a:pPr>
            <a:r>
              <a:rPr lang="en-US" sz="1600" dirty="0"/>
              <a:t>    * Time slot management: To meet participant availability, balance the allocation of reviewers among AM and PM sessions.</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12536687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3D138-6E5E-5738-5A3E-43FB3F30C2F8}"/>
              </a:ext>
            </a:extLst>
          </p:cNvPr>
          <p:cNvSpPr>
            <a:spLocks noGrp="1"/>
          </p:cNvSpPr>
          <p:nvPr>
            <p:ph type="title"/>
          </p:nvPr>
        </p:nvSpPr>
        <p:spPr>
          <a:xfrm>
            <a:off x="6550924" y="685800"/>
            <a:ext cx="4920019" cy="2021553"/>
          </a:xfrm>
        </p:spPr>
        <p:txBody>
          <a:bodyPr>
            <a:normAutofit/>
          </a:bodyPr>
          <a:lstStyle/>
          <a:p>
            <a:r>
              <a:rPr lang="en-US">
                <a:solidFill>
                  <a:schemeClr val="tx1"/>
                </a:solidFill>
              </a:rPr>
              <a:t>CONTENTS</a:t>
            </a:r>
          </a:p>
        </p:txBody>
      </p:sp>
      <p:sp>
        <p:nvSpPr>
          <p:cNvPr id="12" name="Freeform: Shape 11">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esk with productivity items">
            <a:extLst>
              <a:ext uri="{FF2B5EF4-FFF2-40B4-BE49-F238E27FC236}">
                <a16:creationId xmlns:a16="http://schemas.microsoft.com/office/drawing/2014/main" id="{73FD610D-623E-8918-1B85-4EED1A15B302}"/>
              </a:ext>
            </a:extLst>
          </p:cNvPr>
          <p:cNvPicPr>
            <a:picLocks noChangeAspect="1"/>
          </p:cNvPicPr>
          <p:nvPr/>
        </p:nvPicPr>
        <p:blipFill rotWithShape="1">
          <a:blip r:embed="rId2"/>
          <a:srcRect l="27127" r="13542"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Content Placeholder 2">
            <a:extLst>
              <a:ext uri="{FF2B5EF4-FFF2-40B4-BE49-F238E27FC236}">
                <a16:creationId xmlns:a16="http://schemas.microsoft.com/office/drawing/2014/main" id="{29AABC2E-23DC-441A-617A-6D01CFA18FC7}"/>
              </a:ext>
            </a:extLst>
          </p:cNvPr>
          <p:cNvSpPr>
            <a:spLocks noGrp="1"/>
          </p:cNvSpPr>
          <p:nvPr>
            <p:ph idx="1"/>
          </p:nvPr>
        </p:nvSpPr>
        <p:spPr>
          <a:xfrm>
            <a:off x="6550924" y="2927444"/>
            <a:ext cx="4920019" cy="3244755"/>
          </a:xfrm>
        </p:spPr>
        <p:txBody>
          <a:bodyPr>
            <a:normAutofit/>
          </a:bodyPr>
          <a:lstStyle/>
          <a:p>
            <a:r>
              <a:rPr lang="en-US" dirty="0"/>
              <a:t>Executive Summary</a:t>
            </a:r>
          </a:p>
          <a:p>
            <a:r>
              <a:rPr lang="en-US" dirty="0"/>
              <a:t>Business Problem</a:t>
            </a:r>
          </a:p>
          <a:p>
            <a:r>
              <a:rPr lang="en-US" dirty="0"/>
              <a:t>Analysis and Visuals</a:t>
            </a:r>
          </a:p>
          <a:p>
            <a:r>
              <a:rPr lang="en-US" dirty="0"/>
              <a:t>Clear Concise Flow</a:t>
            </a:r>
          </a:p>
          <a:p>
            <a:r>
              <a:rPr lang="en-US" dirty="0"/>
              <a:t>Analysis and synthesis of the data</a:t>
            </a:r>
          </a:p>
          <a:p>
            <a:r>
              <a:rPr lang="en-US" dirty="0"/>
              <a:t>Recommendations</a:t>
            </a:r>
          </a:p>
          <a:p>
            <a:r>
              <a:rPr lang="en-US" dirty="0"/>
              <a:t>Future Research</a:t>
            </a:r>
          </a:p>
          <a:p>
            <a:endParaRPr lang="en-US" dirty="0"/>
          </a:p>
        </p:txBody>
      </p:sp>
    </p:spTree>
    <p:extLst>
      <p:ext uri="{BB962C8B-B14F-4D97-AF65-F5344CB8AC3E}">
        <p14:creationId xmlns:p14="http://schemas.microsoft.com/office/powerpoint/2010/main" val="412660444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9CE7-C3BC-E381-0DBA-D852FDBDC0FB}"/>
              </a:ext>
            </a:extLst>
          </p:cNvPr>
          <p:cNvSpPr>
            <a:spLocks noGrp="1"/>
          </p:cNvSpPr>
          <p:nvPr>
            <p:ph type="title"/>
          </p:nvPr>
        </p:nvSpPr>
        <p:spPr>
          <a:xfrm>
            <a:off x="1069848" y="798394"/>
            <a:ext cx="4730451" cy="1637730"/>
          </a:xfrm>
        </p:spPr>
        <p:txBody>
          <a:bodyPr>
            <a:normAutofit/>
          </a:bodyPr>
          <a:lstStyle/>
          <a:p>
            <a:r>
              <a:rPr lang="en-US" sz="4400"/>
              <a:t>CONCLUSION</a:t>
            </a:r>
          </a:p>
        </p:txBody>
      </p:sp>
      <p:sp>
        <p:nvSpPr>
          <p:cNvPr id="14" name="Content Placeholder 2">
            <a:extLst>
              <a:ext uri="{FF2B5EF4-FFF2-40B4-BE49-F238E27FC236}">
                <a16:creationId xmlns:a16="http://schemas.microsoft.com/office/drawing/2014/main" id="{C689DE32-B0A8-285B-6097-8D0A501EBDE9}"/>
              </a:ext>
            </a:extLst>
          </p:cNvPr>
          <p:cNvSpPr>
            <a:spLocks noGrp="1"/>
          </p:cNvSpPr>
          <p:nvPr>
            <p:ph idx="1"/>
          </p:nvPr>
        </p:nvSpPr>
        <p:spPr>
          <a:xfrm>
            <a:off x="1069848" y="2578608"/>
            <a:ext cx="4730451" cy="3593592"/>
          </a:xfrm>
        </p:spPr>
        <p:txBody>
          <a:bodyPr>
            <a:normAutofit fontScale="92500" lnSpcReduction="10000"/>
          </a:bodyPr>
          <a:lstStyle/>
          <a:p>
            <a:pPr>
              <a:lnSpc>
                <a:spcPct val="110000"/>
              </a:lnSpc>
              <a:spcBef>
                <a:spcPts val="0"/>
              </a:spcBef>
              <a:spcAft>
                <a:spcPts val="1000"/>
              </a:spcAft>
            </a:pPr>
            <a:r>
              <a:rPr lang="en-US" sz="1700" kern="100" dirty="0">
                <a:effectLst/>
                <a:ea typeface="Calibri" panose="020F0502020204030204" pitchFamily="34" charset="0"/>
                <a:cs typeface="Times New Roman" panose="02020603050405020304" pitchFamily="18" charset="0"/>
              </a:rPr>
              <a:t>Program Expansion Assessment: Evaluate the feasibility and impact of expanding the portfolio review sessions to additional locations or online platforms. Assess the potential benefits and challenges of reaching a broader audience and accommodating remote participation.</a:t>
            </a:r>
          </a:p>
          <a:p>
            <a:pPr>
              <a:lnSpc>
                <a:spcPct val="100000"/>
              </a:lnSpc>
            </a:pPr>
            <a:r>
              <a:rPr lang="en-US" sz="1700" dirty="0">
                <a:effectLst/>
                <a:ea typeface="Calibri" panose="020F0502020204030204" pitchFamily="34" charset="0"/>
              </a:rPr>
              <a:t>Participant Motivations and Goals: Conduct research to understand the motivations and goals of participants attending portfolio review sessions. Identify common themes, aspirations, and specific objectives that participants aim to achieve through the</a:t>
            </a:r>
            <a:r>
              <a:rPr lang="zh-CN" altLang="en-US" sz="1700" dirty="0">
                <a:effectLst/>
                <a:ea typeface="Calibri" panose="020F0502020204030204" pitchFamily="34" charset="0"/>
              </a:rPr>
              <a:t> </a:t>
            </a:r>
            <a:r>
              <a:rPr lang="en-US" altLang="zh-CN" sz="1700" dirty="0">
                <a:effectLst/>
                <a:ea typeface="Calibri" panose="020F0502020204030204" pitchFamily="34" charset="0"/>
              </a:rPr>
              <a:t>program.</a:t>
            </a:r>
            <a:endParaRPr lang="en-US" sz="1700" dirty="0"/>
          </a:p>
        </p:txBody>
      </p:sp>
      <p:pic>
        <p:nvPicPr>
          <p:cNvPr id="10" name="Picture 4">
            <a:extLst>
              <a:ext uri="{FF2B5EF4-FFF2-40B4-BE49-F238E27FC236}">
                <a16:creationId xmlns:a16="http://schemas.microsoft.com/office/drawing/2014/main" id="{38E48338-6252-4577-20DB-34739499E09A}"/>
              </a:ext>
            </a:extLst>
          </p:cNvPr>
          <p:cNvPicPr>
            <a:picLocks noChangeAspect="1"/>
          </p:cNvPicPr>
          <p:nvPr/>
        </p:nvPicPr>
        <p:blipFill rotWithShape="1">
          <a:blip r:embed="rId2"/>
          <a:srcRect l="10303" r="38197"/>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31" name="Freeform: Shape 18">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85234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DA43-3653-34F8-61AF-A8058F55D94A}"/>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D1F261A9-1502-2C11-51A4-7827C58221D2}"/>
              </a:ext>
            </a:extLst>
          </p:cNvPr>
          <p:cNvSpPr>
            <a:spLocks noGrp="1"/>
          </p:cNvSpPr>
          <p:nvPr>
            <p:ph idx="1"/>
          </p:nvPr>
        </p:nvSpPr>
        <p:spPr>
          <a:xfrm>
            <a:off x="1069848" y="1564105"/>
            <a:ext cx="10058400" cy="4908884"/>
          </a:xfrm>
        </p:spPr>
        <p:txBody>
          <a:bodyPr>
            <a:normAutofit fontScale="77500" lnSpcReduction="20000"/>
          </a:bodyPr>
          <a:lstStyle/>
          <a:p>
            <a:pPr marL="0" marR="0" indent="0">
              <a:lnSpc>
                <a:spcPct val="200000"/>
              </a:lnSpc>
              <a:spcBef>
                <a:spcPts val="0"/>
              </a:spcBef>
              <a:spcAft>
                <a:spcPts val="800"/>
              </a:spcAft>
              <a:buNone/>
            </a:pPr>
            <a:r>
              <a:rPr lang="en-US" sz="1800" kern="0" dirty="0" err="1">
                <a:effectLst/>
                <a:latin typeface="Times New Roman" panose="02020603050405020304" pitchFamily="18" charset="0"/>
                <a:ea typeface="DengXian" panose="02010600030101010101" pitchFamily="2" charset="-122"/>
                <a:cs typeface="Times New Roman" panose="02020603050405020304" pitchFamily="18" charset="0"/>
              </a:rPr>
              <a:t>Tichy</a:t>
            </a: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 M., &amp; </a:t>
            </a:r>
            <a:r>
              <a:rPr lang="en-US" sz="1800" kern="0" dirty="0" err="1">
                <a:effectLst/>
                <a:latin typeface="Times New Roman" panose="02020603050405020304" pitchFamily="18" charset="0"/>
                <a:ea typeface="DengXian" panose="02010600030101010101" pitchFamily="2" charset="-122"/>
                <a:cs typeface="Times New Roman" panose="02020603050405020304" pitchFamily="18" charset="0"/>
              </a:rPr>
              <a:t>Tichy</a:t>
            </a: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 M. (2013). A competence portfolio for professionals in the creative industries. International Journal of Arts Management, 15(3), 18-29 </a:t>
            </a:r>
            <a:r>
              <a:rPr lang="en-US" sz="1800" u="sng" kern="0" dirty="0">
                <a:solidFill>
                  <a:srgbClr val="0563C1"/>
                </a:solidFill>
                <a:effectLst/>
                <a:latin typeface="Times New Roman" panose="02020603050405020304" pitchFamily="18" charset="0"/>
                <a:ea typeface="DengXian" panose="02010600030101010101" pitchFamily="2" charset="-122"/>
                <a:cs typeface="Times New Roman" panose="02020603050405020304" pitchFamily="18" charset="0"/>
                <a:hlinkClick r:id="rId2"/>
              </a:rPr>
              <a:t>https://www.researchgate.net/publication/256057305_A_Competence_Portfolio_for_Professionals_in_the_Creative_Industries</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200000"/>
              </a:lnSpc>
              <a:spcBef>
                <a:spcPts val="0"/>
              </a:spcBef>
              <a:spcAft>
                <a:spcPts val="800"/>
              </a:spcAft>
              <a:buNone/>
            </a:pP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Bai, H., &amp; Li, W. (2016). Effect of feedback on creativity in social learning contexts. Thinking Skills and Creativity, 21, 1-9. </a:t>
            </a:r>
            <a:r>
              <a:rPr lang="en-US" sz="1800" kern="0" dirty="0" err="1">
                <a:effectLst/>
                <a:latin typeface="Times New Roman" panose="02020603050405020304" pitchFamily="18" charset="0"/>
                <a:ea typeface="DengXian" panose="02010600030101010101" pitchFamily="2" charset="-122"/>
                <a:cs typeface="Times New Roman" panose="02020603050405020304" pitchFamily="18" charset="0"/>
              </a:rPr>
              <a:t>doi</a:t>
            </a:r>
            <a:r>
              <a:rPr lang="en-US" sz="1800" kern="0" dirty="0">
                <a:effectLst/>
                <a:latin typeface="Times New Roman" panose="02020603050405020304" pitchFamily="18" charset="0"/>
                <a:ea typeface="DengXian" panose="02010600030101010101" pitchFamily="2" charset="-122"/>
                <a:cs typeface="Times New Roman" panose="02020603050405020304" pitchFamily="18" charset="0"/>
              </a:rPr>
              <a:t> 10.1016/j.tsc.2016.05.001</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200000"/>
              </a:lnSpc>
              <a:spcBef>
                <a:spcPts val="0"/>
              </a:spcBef>
              <a:spcAft>
                <a:spcPts val="800"/>
              </a:spcAft>
              <a:buNone/>
            </a:pPr>
            <a:r>
              <a:rPr lang="en-US" sz="1800" u="sng" kern="100" dirty="0">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hlinkClick r:id="rId3"/>
              </a:rPr>
              <a:t>https://www.researchgate.net/publication/283774670_Effect_of_Feedback_on_Creativity_in_Social_Learning_Contexts</a:t>
            </a:r>
            <a:endParaRPr lang="en-US" sz="1800" u="sng" kern="100" dirty="0">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nSpc>
                <a:spcPct val="200000"/>
              </a:lnSpc>
              <a:spcBef>
                <a:spcPts val="0"/>
              </a:spcBef>
              <a:spcAft>
                <a:spcPts val="800"/>
              </a:spcAft>
              <a:buNone/>
            </a:pPr>
            <a:r>
              <a:rPr lang="en-US" sz="1800" u="none" strike="noStrike"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Shepherd, C. E. (2011). The effects of electronic portfolio tools on online students' perceived support and cognitive load. </a:t>
            </a:r>
            <a:r>
              <a:rPr lang="en-US" sz="1800" i="1" u="none" strike="noStrike"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Internet and Higher Education,</a:t>
            </a:r>
            <a:r>
              <a:rPr lang="en-US" sz="1800" u="none" strike="noStrike"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142-149. </a:t>
            </a:r>
            <a:r>
              <a:rPr lang="en-US" sz="1800" u="none" strike="noStrike"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https://doi.org/10.1016/j.iheduc.2011.01.002</a:t>
            </a:r>
            <a:endParaRPr lang="en-US" sz="1800" u="none" strike="noStrike"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200000"/>
              </a:lnSpc>
              <a:spcBef>
                <a:spcPts val="0"/>
              </a:spcBef>
              <a:spcAft>
                <a:spcPts val="800"/>
              </a:spcAft>
              <a:buNone/>
            </a:pPr>
            <a:r>
              <a:rPr lang="en-US" sz="1800" u="none" strike="noStrike"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Ray, M. E. (2020). Leveraging a required e-portfolio course to meet multiple needs: Student assessment, curriculum improvement, and accreditation. </a:t>
            </a:r>
            <a:r>
              <a:rPr lang="en-US" sz="1800" i="1" u="none" strike="noStrike"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Currents in Pharmacy Teaching and Learning</a:t>
            </a:r>
            <a:r>
              <a:rPr lang="en-US" sz="1800" u="none" strike="noStrike"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1437-1446.  </a:t>
            </a:r>
            <a:r>
              <a:rPr lang="en-US" sz="1800" u="none" strike="noStrike"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https://doi.org/10.1016/j.cptl.2020.07.004</a:t>
            </a:r>
            <a:endParaRPr lang="en-US" sz="1800" u="none" strike="noStrike" kern="100" dirty="0">
              <a:solidFill>
                <a:srgbClr val="2D3B45"/>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Bef>
                <a:spcPts val="0"/>
              </a:spcBef>
              <a:spcAft>
                <a:spcPts val="800"/>
              </a:spcAft>
              <a:buNone/>
            </a:pPr>
            <a:endParaRPr lang="en-US" sz="1800" u="none" strike="noStrike"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177526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D392A-9DC8-DE80-D2FC-FDE083BF7AAC}"/>
              </a:ext>
            </a:extLst>
          </p:cNvPr>
          <p:cNvSpPr>
            <a:spLocks noGrp="1"/>
          </p:cNvSpPr>
          <p:nvPr>
            <p:ph type="title"/>
          </p:nvPr>
        </p:nvSpPr>
        <p:spPr>
          <a:xfrm>
            <a:off x="6550924" y="685800"/>
            <a:ext cx="4920019" cy="2021553"/>
          </a:xfrm>
        </p:spPr>
        <p:txBody>
          <a:bodyPr>
            <a:normAutofit/>
          </a:bodyPr>
          <a:lstStyle/>
          <a:p>
            <a:r>
              <a:rPr lang="en-US">
                <a:solidFill>
                  <a:schemeClr val="tx1"/>
                </a:solidFill>
              </a:rPr>
              <a:t>EXECUTIVE SUMMARY</a:t>
            </a:r>
          </a:p>
        </p:txBody>
      </p:sp>
      <p:sp>
        <p:nvSpPr>
          <p:cNvPr id="12" name="Freeform: Shape 11">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One in a crowd">
            <a:extLst>
              <a:ext uri="{FF2B5EF4-FFF2-40B4-BE49-F238E27FC236}">
                <a16:creationId xmlns:a16="http://schemas.microsoft.com/office/drawing/2014/main" id="{A407DA15-CE3F-621A-8767-A115D5A5E446}"/>
              </a:ext>
            </a:extLst>
          </p:cNvPr>
          <p:cNvPicPr>
            <a:picLocks noChangeAspect="1"/>
          </p:cNvPicPr>
          <p:nvPr/>
        </p:nvPicPr>
        <p:blipFill rotWithShape="1">
          <a:blip r:embed="rId2"/>
          <a:srcRect l="21026" r="12310"/>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Content Placeholder 2">
            <a:extLst>
              <a:ext uri="{FF2B5EF4-FFF2-40B4-BE49-F238E27FC236}">
                <a16:creationId xmlns:a16="http://schemas.microsoft.com/office/drawing/2014/main" id="{7D3A161E-3904-53C7-25BF-B2442B320A78}"/>
              </a:ext>
            </a:extLst>
          </p:cNvPr>
          <p:cNvSpPr>
            <a:spLocks noGrp="1"/>
          </p:cNvSpPr>
          <p:nvPr>
            <p:ph idx="1"/>
          </p:nvPr>
        </p:nvSpPr>
        <p:spPr>
          <a:xfrm>
            <a:off x="6550924" y="2927444"/>
            <a:ext cx="4920019" cy="3244755"/>
          </a:xfrm>
        </p:spPr>
        <p:txBody>
          <a:bodyPr>
            <a:normAutofit/>
          </a:bodyPr>
          <a:lstStyle/>
          <a:p>
            <a:pPr marL="0" indent="0">
              <a:buNone/>
            </a:pPr>
            <a:r>
              <a:rPr lang="en-US" sz="1800" dirty="0">
                <a:effectLst/>
                <a:latin typeface="Times New Roman" panose="02020603050405020304" pitchFamily="18" charset="0"/>
                <a:ea typeface="Calibri" panose="020F0502020204030204" pitchFamily="34" charset="0"/>
              </a:rPr>
              <a:t>The Los Angeles Center of Photography (LACP) Portfolio Review Session Data Analytics Project aims to enhance the overall experience for photographers participating in portfolio evaluations. By leveraging data analytics, the project seeks to gain insights, identify patterns, and make data-driven improvements to the review sessions. The project follows a systematic approach, including data collection, cleaning, exploratory data analysis, feature engineering, model selection, model evaluation, and deriving insights and recommendations</a:t>
            </a:r>
            <a:r>
              <a:rPr lang="en-US" sz="1200" dirty="0">
                <a:effectLst/>
              </a:rPr>
              <a:t> </a:t>
            </a:r>
            <a:endParaRPr lang="en-US" sz="1400" dirty="0"/>
          </a:p>
        </p:txBody>
      </p:sp>
    </p:spTree>
    <p:extLst>
      <p:ext uri="{BB962C8B-B14F-4D97-AF65-F5344CB8AC3E}">
        <p14:creationId xmlns:p14="http://schemas.microsoft.com/office/powerpoint/2010/main" val="293099292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05FD7-2AFE-86DF-3ED4-1BA707F6AA82}"/>
              </a:ext>
            </a:extLst>
          </p:cNvPr>
          <p:cNvSpPr>
            <a:spLocks noGrp="1"/>
          </p:cNvSpPr>
          <p:nvPr>
            <p:ph type="title"/>
          </p:nvPr>
        </p:nvSpPr>
        <p:spPr>
          <a:xfrm>
            <a:off x="6587544" y="1382165"/>
            <a:ext cx="4869179" cy="1517984"/>
          </a:xfrm>
        </p:spPr>
        <p:txBody>
          <a:bodyPr>
            <a:normAutofit/>
          </a:bodyPr>
          <a:lstStyle/>
          <a:p>
            <a:r>
              <a:rPr lang="en-US" sz="4800">
                <a:solidFill>
                  <a:srgbClr val="000000"/>
                </a:solidFill>
              </a:rPr>
              <a:t>BUSINESS PROBLEM</a:t>
            </a:r>
          </a:p>
        </p:txBody>
      </p:sp>
      <p:pic>
        <p:nvPicPr>
          <p:cNvPr id="11" name="Picture 4" descr="Magnifying glass showing decling performance">
            <a:extLst>
              <a:ext uri="{FF2B5EF4-FFF2-40B4-BE49-F238E27FC236}">
                <a16:creationId xmlns:a16="http://schemas.microsoft.com/office/drawing/2014/main" id="{AE06160B-1943-5C97-30E5-364295CDA3E7}"/>
              </a:ext>
            </a:extLst>
          </p:cNvPr>
          <p:cNvPicPr>
            <a:picLocks noChangeAspect="1"/>
          </p:cNvPicPr>
          <p:nvPr/>
        </p:nvPicPr>
        <p:blipFill rotWithShape="1">
          <a:blip r:embed="rId2"/>
          <a:srcRect l="3103" r="33666"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8" name="Freeform: Shape 17">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3AB6B697-386C-AF06-192C-F47610B5F9E9}"/>
              </a:ext>
            </a:extLst>
          </p:cNvPr>
          <p:cNvSpPr>
            <a:spLocks noGrp="1"/>
          </p:cNvSpPr>
          <p:nvPr>
            <p:ph idx="1"/>
          </p:nvPr>
        </p:nvSpPr>
        <p:spPr>
          <a:xfrm>
            <a:off x="6587545" y="3007389"/>
            <a:ext cx="4869179" cy="3065865"/>
          </a:xfrm>
        </p:spPr>
        <p:txBody>
          <a:bodyPr anchor="t">
            <a:normAutofit/>
          </a:bodyPr>
          <a:lstStyle/>
          <a:p>
            <a:pPr marL="0" indent="0">
              <a:buNone/>
            </a:pPr>
            <a:r>
              <a:rPr lang="en-US" sz="1500" b="0" i="0" dirty="0">
                <a:solidFill>
                  <a:srgbClr val="000000"/>
                </a:solidFill>
                <a:effectLst/>
                <a:latin typeface="Söhne"/>
              </a:rPr>
              <a:t>The Los Angeles Center of Photography (LACP) aims to foster and advance the practice of photography by offering portfolio review sessions to up-and-coming photographers. However, the current portfolio review process lacks efficiency, leading to suboptimal experiences for both participants and reviewers. This inefficiency hampers the center's ability to provide valuable feedback, hinder participants' growth, and limit the overall success of the </a:t>
            </a:r>
            <a:r>
              <a:rPr lang="en-US" sz="1500" b="0" i="0" dirty="0" err="1">
                <a:solidFill>
                  <a:srgbClr val="000000"/>
                </a:solidFill>
                <a:effectLst/>
                <a:latin typeface="Söhne"/>
              </a:rPr>
              <a:t>events.The</a:t>
            </a:r>
            <a:r>
              <a:rPr lang="en-US" sz="1500" b="0" i="0" dirty="0">
                <a:solidFill>
                  <a:srgbClr val="000000"/>
                </a:solidFill>
                <a:effectLst/>
                <a:latin typeface="Söhne"/>
              </a:rPr>
              <a:t> business problem lies in the lack of a systematic and data-driven approach to portfolio reviews. Without a structured process for collecting and analyzing data, the center cannot effectively evaluate the effectiveness of the sessions, identify areas for improvement, or make informed decisions to enhance the overall experience.</a:t>
            </a:r>
            <a:endParaRPr lang="en-US" sz="1500" dirty="0">
              <a:solidFill>
                <a:srgbClr val="000000"/>
              </a:solidFill>
            </a:endParaRPr>
          </a:p>
        </p:txBody>
      </p:sp>
      <p:grpSp>
        <p:nvGrpSpPr>
          <p:cNvPr id="20" name="Group 19">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2" name="Oval 21">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3503397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E56EC1-A8B0-045F-465C-D19CF159076A}"/>
              </a:ext>
            </a:extLst>
          </p:cNvPr>
          <p:cNvSpPr>
            <a:spLocks noGrp="1"/>
          </p:cNvSpPr>
          <p:nvPr>
            <p:ph type="title"/>
          </p:nvPr>
        </p:nvSpPr>
        <p:spPr>
          <a:xfrm>
            <a:off x="1069848" y="484632"/>
            <a:ext cx="10058400" cy="1609344"/>
          </a:xfrm>
        </p:spPr>
        <p:txBody>
          <a:bodyPr>
            <a:normAutofit/>
          </a:bodyPr>
          <a:lstStyle/>
          <a:p>
            <a:r>
              <a:rPr lang="en-US" dirty="0"/>
              <a:t>ANALYSIS AND VISUALS</a:t>
            </a:r>
          </a:p>
        </p:txBody>
      </p:sp>
      <p:sp>
        <p:nvSpPr>
          <p:cNvPr id="11" name="Content Placeholder 10">
            <a:extLst>
              <a:ext uri="{FF2B5EF4-FFF2-40B4-BE49-F238E27FC236}">
                <a16:creationId xmlns:a16="http://schemas.microsoft.com/office/drawing/2014/main" id="{43B6DE4A-69D5-4560-DF02-84557D2EB38C}"/>
              </a:ext>
            </a:extLst>
          </p:cNvPr>
          <p:cNvSpPr>
            <a:spLocks noGrp="1"/>
          </p:cNvSpPr>
          <p:nvPr>
            <p:ph idx="1"/>
          </p:nvPr>
        </p:nvSpPr>
        <p:spPr>
          <a:xfrm>
            <a:off x="6496216" y="2320412"/>
            <a:ext cx="4632031" cy="3851787"/>
          </a:xfrm>
        </p:spPr>
        <p:txBody>
          <a:bodyPr anchor="ctr">
            <a:normAutofit/>
          </a:bodyPr>
          <a:lstStyle/>
          <a:p>
            <a:pPr marL="0" marR="0">
              <a:lnSpc>
                <a:spcPct val="115000"/>
              </a:lnSpc>
              <a:spcBef>
                <a:spcPts val="0"/>
              </a:spcBef>
              <a:spcAft>
                <a:spcPts val="1000"/>
              </a:spcAft>
            </a:pPr>
            <a:r>
              <a:rPr lang="en-US" sz="1800" b="1" kern="100" dirty="0">
                <a:effectLst/>
                <a:latin typeface="Skia" panose="020D0502020204020204" pitchFamily="34" charset="0"/>
                <a:ea typeface="Calibri" panose="020F0502020204030204" pitchFamily="34" charset="0"/>
                <a:cs typeface="Times New Roman" panose="02020603050405020304" pitchFamily="18" charset="0"/>
              </a:rPr>
              <a:t>The table provided presents the availability of slots and the corresponding number of attendees who participated in these slots. It is worth noting that the slot with the highest attendance was "Friday, January 28, 2022, at 8:30 AM," which was chosen by a total of 72 attendees.</a:t>
            </a:r>
          </a:p>
        </p:txBody>
      </p:sp>
      <p:sp>
        <p:nvSpPr>
          <p:cNvPr id="24" name="Oval 2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B80C979E-525C-D710-7E70-2C8D6DEFE3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5582" y="3652942"/>
            <a:ext cx="5785282" cy="1186724"/>
          </a:xfrm>
          <a:prstGeom prst="rect">
            <a:avLst/>
          </a:prstGeom>
        </p:spPr>
      </p:pic>
    </p:spTree>
    <p:extLst>
      <p:ext uri="{BB962C8B-B14F-4D97-AF65-F5344CB8AC3E}">
        <p14:creationId xmlns:p14="http://schemas.microsoft.com/office/powerpoint/2010/main" val="645249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70FAF975-CBFE-B321-9CFC-631C3840CB40}"/>
              </a:ext>
            </a:extLst>
          </p:cNvPr>
          <p:cNvSpPr txBox="1">
            <a:spLocks/>
          </p:cNvSpPr>
          <p:nvPr/>
        </p:nvSpPr>
        <p:spPr>
          <a:xfrm>
            <a:off x="1069848" y="48463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Aft>
                <a:spcPts val="600"/>
              </a:spcAft>
            </a:pPr>
            <a:r>
              <a:rPr lang="en-US" dirty="0"/>
              <a:t>ANALYSIS AND VISUALS</a:t>
            </a:r>
            <a:endParaRPr lang="en-US"/>
          </a:p>
        </p:txBody>
      </p:sp>
      <p:pic>
        <p:nvPicPr>
          <p:cNvPr id="5" name="Content Placeholder 4">
            <a:extLst>
              <a:ext uri="{FF2B5EF4-FFF2-40B4-BE49-F238E27FC236}">
                <a16:creationId xmlns:a16="http://schemas.microsoft.com/office/drawing/2014/main" id="{795572C5-0334-E528-7D62-6FC80FD34251}"/>
              </a:ext>
            </a:extLst>
          </p:cNvPr>
          <p:cNvPicPr>
            <a:picLocks noChangeAspect="1"/>
          </p:cNvPicPr>
          <p:nvPr/>
        </p:nvPicPr>
        <p:blipFill rotWithShape="1">
          <a:blip r:embed="rId5">
            <a:extLst>
              <a:ext uri="{28A0092B-C50C-407E-A947-70E740481C1C}">
                <a14:useLocalDpi xmlns:a14="http://schemas.microsoft.com/office/drawing/2010/main" val="0"/>
              </a:ext>
            </a:extLst>
          </a:blip>
          <a:srcRect l="50" r="43477"/>
          <a:stretch/>
        </p:blipFill>
        <p:spPr>
          <a:xfrm>
            <a:off x="1680376" y="2292726"/>
            <a:ext cx="4015409" cy="3907158"/>
          </a:xfrm>
          <a:prstGeom prst="rect">
            <a:avLst/>
          </a:prstGeom>
        </p:spPr>
      </p:pic>
      <p:sp>
        <p:nvSpPr>
          <p:cNvPr id="9" name="Content Placeholder 8">
            <a:extLst>
              <a:ext uri="{FF2B5EF4-FFF2-40B4-BE49-F238E27FC236}">
                <a16:creationId xmlns:a16="http://schemas.microsoft.com/office/drawing/2014/main" id="{CCAB42FF-8073-92D5-C3C0-674663EE90FA}"/>
              </a:ext>
            </a:extLst>
          </p:cNvPr>
          <p:cNvSpPr>
            <a:spLocks noGrp="1"/>
          </p:cNvSpPr>
          <p:nvPr>
            <p:ph idx="1"/>
          </p:nvPr>
        </p:nvSpPr>
        <p:spPr>
          <a:xfrm>
            <a:off x="6496216" y="2320412"/>
            <a:ext cx="4632031" cy="3851787"/>
          </a:xfrm>
        </p:spPr>
        <p:txBody>
          <a:bodyPr vert="horz" lIns="91440" tIns="45720" rIns="91440" bIns="45720" rtlCol="0" anchor="ctr">
            <a:normAutofit/>
          </a:bodyPr>
          <a:lstStyle/>
          <a:p>
            <a:pPr marL="0" marR="0">
              <a:lnSpc>
                <a:spcPct val="115000"/>
              </a:lnSpc>
              <a:spcBef>
                <a:spcPts val="0"/>
              </a:spcBef>
              <a:spcAft>
                <a:spcPts val="1000"/>
              </a:spcAft>
            </a:pPr>
            <a:r>
              <a:rPr lang="en-US" sz="1800" kern="100" dirty="0">
                <a:effectLst/>
                <a:latin typeface="Abadi" panose="020F0502020204030204" pitchFamily="34" charset="0"/>
                <a:ea typeface="Calibri" panose="020F0502020204030204" pitchFamily="34" charset="0"/>
                <a:cs typeface="Times New Roman" panose="02020603050405020304" pitchFamily="18" charset="0"/>
              </a:rPr>
              <a:t>The graph provided displays the names of attendees and the respective number of sessions they attended. A noteworthy observation is that Anne Coolidge, Bridget Kahn, and Pamela </a:t>
            </a:r>
            <a:r>
              <a:rPr lang="en-US" sz="1800" kern="100" dirty="0" err="1">
                <a:effectLst/>
                <a:latin typeface="Abadi" panose="020F0502020204030204" pitchFamily="34" charset="0"/>
                <a:ea typeface="Calibri" panose="020F0502020204030204" pitchFamily="34" charset="0"/>
                <a:cs typeface="Times New Roman" panose="02020603050405020304" pitchFamily="18" charset="0"/>
              </a:rPr>
              <a:t>Dashly</a:t>
            </a:r>
            <a:r>
              <a:rPr lang="en-US" sz="1800" kern="100" dirty="0">
                <a:effectLst/>
                <a:latin typeface="Abadi" panose="020F0502020204030204" pitchFamily="34" charset="0"/>
                <a:ea typeface="Calibri" panose="020F0502020204030204" pitchFamily="34" charset="0"/>
                <a:cs typeface="Times New Roman" panose="02020603050405020304" pitchFamily="18" charset="0"/>
              </a:rPr>
              <a:t> all attended an equal number of sessions, specifically 48. Additionally, Mara Mosley attended a total of 40 sessions.</a:t>
            </a:r>
          </a:p>
        </p:txBody>
      </p:sp>
      <p:sp>
        <p:nvSpPr>
          <p:cNvPr id="22" name="Oval 2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221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46F18EE0-FE8B-19D5-9523-688B5210BF42}"/>
              </a:ext>
            </a:extLst>
          </p:cNvPr>
          <p:cNvSpPr txBox="1">
            <a:spLocks/>
          </p:cNvSpPr>
          <p:nvPr/>
        </p:nvSpPr>
        <p:spPr>
          <a:xfrm>
            <a:off x="1069848" y="48463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Aft>
                <a:spcPts val="600"/>
              </a:spcAft>
            </a:pPr>
            <a:r>
              <a:rPr lang="en-US" dirty="0"/>
              <a:t>ANALYSIS AND VISUALS</a:t>
            </a:r>
            <a:endParaRPr lang="en-US"/>
          </a:p>
        </p:txBody>
      </p:sp>
      <p:pic>
        <p:nvPicPr>
          <p:cNvPr id="5" name="Content Placeholder 4">
            <a:extLst>
              <a:ext uri="{FF2B5EF4-FFF2-40B4-BE49-F238E27FC236}">
                <a16:creationId xmlns:a16="http://schemas.microsoft.com/office/drawing/2014/main" id="{7BB92D8F-FD87-D1B1-46A3-CF762A0D4632}"/>
              </a:ext>
            </a:extLst>
          </p:cNvPr>
          <p:cNvPicPr>
            <a:picLocks noChangeAspect="1"/>
          </p:cNvPicPr>
          <p:nvPr/>
        </p:nvPicPr>
        <p:blipFill rotWithShape="1">
          <a:blip r:embed="rId5">
            <a:extLst>
              <a:ext uri="{28A0092B-C50C-407E-A947-70E740481C1C}">
                <a14:useLocalDpi xmlns:a14="http://schemas.microsoft.com/office/drawing/2010/main" val="0"/>
              </a:ext>
            </a:extLst>
          </a:blip>
          <a:srcRect l="230" r="-551"/>
          <a:stretch/>
        </p:blipFill>
        <p:spPr>
          <a:xfrm>
            <a:off x="984504" y="2265037"/>
            <a:ext cx="6489722" cy="3907158"/>
          </a:xfrm>
          <a:prstGeom prst="rect">
            <a:avLst/>
          </a:prstGeom>
        </p:spPr>
      </p:pic>
      <p:sp>
        <p:nvSpPr>
          <p:cNvPr id="9" name="Content Placeholder 8">
            <a:extLst>
              <a:ext uri="{FF2B5EF4-FFF2-40B4-BE49-F238E27FC236}">
                <a16:creationId xmlns:a16="http://schemas.microsoft.com/office/drawing/2014/main" id="{3575A203-D26A-3F88-2EBA-0BEF0DCA300E}"/>
              </a:ext>
            </a:extLst>
          </p:cNvPr>
          <p:cNvSpPr>
            <a:spLocks noGrp="1"/>
          </p:cNvSpPr>
          <p:nvPr>
            <p:ph idx="1"/>
          </p:nvPr>
        </p:nvSpPr>
        <p:spPr>
          <a:xfrm>
            <a:off x="7372350" y="2320412"/>
            <a:ext cx="3755897" cy="3851787"/>
          </a:xfrm>
        </p:spPr>
        <p:txBody>
          <a:bodyPr vert="horz" lIns="91440" tIns="45720" rIns="91440" bIns="45720" rtlCol="0" anchor="ctr">
            <a:normAutofit/>
          </a:bodyPr>
          <a:lstStyle/>
          <a:p>
            <a:r>
              <a:rPr lang="en-US" dirty="0"/>
              <a:t>The heatmap reveals instances where participants selected between 5 and 8 reviewers. Notably, Sean </a:t>
            </a:r>
            <a:r>
              <a:rPr lang="en-US" dirty="0" err="1"/>
              <a:t>Deangeio</a:t>
            </a:r>
            <a:r>
              <a:rPr lang="en-US" dirty="0"/>
              <a:t> stands out by opting for 13 reviewers, indicating a noteworthy decision.</a:t>
            </a:r>
          </a:p>
        </p:txBody>
      </p:sp>
      <p:sp>
        <p:nvSpPr>
          <p:cNvPr id="22" name="Oval 2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74617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46F18EE0-FE8B-19D5-9523-688B5210BF42}"/>
              </a:ext>
            </a:extLst>
          </p:cNvPr>
          <p:cNvSpPr txBox="1">
            <a:spLocks/>
          </p:cNvSpPr>
          <p:nvPr/>
        </p:nvSpPr>
        <p:spPr>
          <a:xfrm>
            <a:off x="1069848" y="48463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Aft>
                <a:spcPts val="600"/>
              </a:spcAft>
            </a:pPr>
            <a:r>
              <a:rPr lang="en-US" dirty="0"/>
              <a:t>ANALYSIS AND VISUALS</a:t>
            </a:r>
          </a:p>
        </p:txBody>
      </p:sp>
      <p:pic>
        <p:nvPicPr>
          <p:cNvPr id="5" name="Content Placeholder 4">
            <a:extLst>
              <a:ext uri="{FF2B5EF4-FFF2-40B4-BE49-F238E27FC236}">
                <a16:creationId xmlns:a16="http://schemas.microsoft.com/office/drawing/2014/main" id="{7BB92D8F-FD87-D1B1-46A3-CF762A0D4632}"/>
              </a:ext>
            </a:extLst>
          </p:cNvPr>
          <p:cNvPicPr>
            <a:picLocks noChangeAspect="1"/>
          </p:cNvPicPr>
          <p:nvPr/>
        </p:nvPicPr>
        <p:blipFill rotWithShape="1">
          <a:blip r:embed="rId5">
            <a:extLst>
              <a:ext uri="{28A0092B-C50C-407E-A947-70E740481C1C}">
                <a14:useLocalDpi xmlns:a14="http://schemas.microsoft.com/office/drawing/2010/main" val="0"/>
              </a:ext>
            </a:extLst>
          </a:blip>
          <a:srcRect l="239" r="42223"/>
          <a:stretch/>
        </p:blipFill>
        <p:spPr>
          <a:xfrm>
            <a:off x="1961322" y="2292726"/>
            <a:ext cx="4554608" cy="3907158"/>
          </a:xfrm>
          <a:prstGeom prst="rect">
            <a:avLst/>
          </a:prstGeom>
        </p:spPr>
      </p:pic>
      <p:sp>
        <p:nvSpPr>
          <p:cNvPr id="9" name="Content Placeholder 8">
            <a:extLst>
              <a:ext uri="{FF2B5EF4-FFF2-40B4-BE49-F238E27FC236}">
                <a16:creationId xmlns:a16="http://schemas.microsoft.com/office/drawing/2014/main" id="{3575A203-D26A-3F88-2EBA-0BEF0DCA300E}"/>
              </a:ext>
            </a:extLst>
          </p:cNvPr>
          <p:cNvSpPr>
            <a:spLocks noGrp="1"/>
          </p:cNvSpPr>
          <p:nvPr>
            <p:ph idx="1"/>
          </p:nvPr>
        </p:nvSpPr>
        <p:spPr>
          <a:xfrm>
            <a:off x="7372350" y="2320412"/>
            <a:ext cx="3755897" cy="3851787"/>
          </a:xfrm>
        </p:spPr>
        <p:txBody>
          <a:bodyPr vert="horz" lIns="91440" tIns="45720" rIns="91440" bIns="45720" rtlCol="0" anchor="ctr">
            <a:normAutofit/>
          </a:bodyPr>
          <a:lstStyle/>
          <a:p>
            <a:pPr marL="0" marR="0">
              <a:lnSpc>
                <a:spcPct val="110000"/>
              </a:lnSpc>
              <a:spcBef>
                <a:spcPts val="0"/>
              </a:spcBef>
              <a:spcAft>
                <a:spcPts val="1000"/>
              </a:spcAft>
            </a:pPr>
            <a:r>
              <a:rPr lang="en-US" sz="1800" kern="100" dirty="0">
                <a:effectLst/>
                <a:ea typeface="Calibri" panose="020F0502020204030204" pitchFamily="34" charset="0"/>
                <a:cs typeface="Times New Roman" panose="02020603050405020304" pitchFamily="18" charset="0"/>
              </a:rPr>
              <a:t>According to the data, the time slot with the highest availability of reviewers was on Friday, January 28, 2022, from 8:30 AM to 1 PM. This indicates that during this period, there were a greater number of reviewers who were able and willing to participate in the reviewing process. The exact number of available reviewers is not specified in the given information.</a:t>
            </a:r>
          </a:p>
        </p:txBody>
      </p:sp>
      <p:sp>
        <p:nvSpPr>
          <p:cNvPr id="22" name="Oval 2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1637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1647-127E-4110-346F-4AF3968A4A2A}"/>
              </a:ext>
            </a:extLst>
          </p:cNvPr>
          <p:cNvSpPr>
            <a:spLocks noGrp="1"/>
          </p:cNvSpPr>
          <p:nvPr>
            <p:ph type="title"/>
          </p:nvPr>
        </p:nvSpPr>
        <p:spPr/>
        <p:txBody>
          <a:bodyPr/>
          <a:lstStyle/>
          <a:p>
            <a:r>
              <a:rPr lang="en-US" dirty="0"/>
              <a:t>code implementation</a:t>
            </a:r>
          </a:p>
        </p:txBody>
      </p:sp>
      <p:pic>
        <p:nvPicPr>
          <p:cNvPr id="5" name="Content Placeholder 4" descr="A screenshot of a computer code&#10;&#10;Description automatically generated with low confidence">
            <a:extLst>
              <a:ext uri="{FF2B5EF4-FFF2-40B4-BE49-F238E27FC236}">
                <a16:creationId xmlns:a16="http://schemas.microsoft.com/office/drawing/2014/main" id="{1DEC2B51-93D7-BC0D-798A-D2242ED1B5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4292" y="2120900"/>
            <a:ext cx="8949766" cy="4051300"/>
          </a:xfrm>
        </p:spPr>
      </p:pic>
    </p:spTree>
    <p:extLst>
      <p:ext uri="{BB962C8B-B14F-4D97-AF65-F5344CB8AC3E}">
        <p14:creationId xmlns:p14="http://schemas.microsoft.com/office/powerpoint/2010/main" val="959714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Facet</Template>
  <TotalTime>322</TotalTime>
  <Words>1358</Words>
  <Application>Microsoft Macintosh PowerPoint</Application>
  <PresentationFormat>Widescreen</PresentationFormat>
  <Paragraphs>74</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Söhne</vt:lpstr>
      <vt:lpstr>Abadi</vt:lpstr>
      <vt:lpstr>Calibri</vt:lpstr>
      <vt:lpstr>Rockwell</vt:lpstr>
      <vt:lpstr>Rockwell Condensed</vt:lpstr>
      <vt:lpstr>Rockwell Extra Bold</vt:lpstr>
      <vt:lpstr>Skia</vt:lpstr>
      <vt:lpstr>Times New Roman</vt:lpstr>
      <vt:lpstr>Wingdings</vt:lpstr>
      <vt:lpstr>Wingdings 3</vt:lpstr>
      <vt:lpstr>Wood Type</vt:lpstr>
      <vt:lpstr>ALY 6080  Final-XN ProJECT  PRESENTATION</vt:lpstr>
      <vt:lpstr>CONTENTS</vt:lpstr>
      <vt:lpstr>EXECUTIVE SUMMARY</vt:lpstr>
      <vt:lpstr>BUSINESS PROBLEM</vt:lpstr>
      <vt:lpstr>ANALYSIS AND VISUALS</vt:lpstr>
      <vt:lpstr>PowerPoint Presentation</vt:lpstr>
      <vt:lpstr>PowerPoint Presentation</vt:lpstr>
      <vt:lpstr>PowerPoint Presentation</vt:lpstr>
      <vt:lpstr>code implementation</vt:lpstr>
      <vt:lpstr>code implementation</vt:lpstr>
      <vt:lpstr>code implementation</vt:lpstr>
      <vt:lpstr>code implementation</vt:lpstr>
      <vt:lpstr>code implementation</vt:lpstr>
      <vt:lpstr>EXPECTED OUTPUT</vt:lpstr>
      <vt:lpstr>CLEAR CONCISE FLOW</vt:lpstr>
      <vt:lpstr>ANALYSIS AND SYNTHESIS OF THE DATA</vt:lpstr>
      <vt:lpstr>RECOMMENDATIONS </vt:lpstr>
      <vt:lpstr>FUTURE RESEARCH</vt:lpstr>
      <vt:lpstr>OTHER RELEVANT INFORMATION</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Sunil Thombre</dc:creator>
  <cp:lastModifiedBy>lin_ke12@163.com</cp:lastModifiedBy>
  <cp:revision>86</cp:revision>
  <dcterms:created xsi:type="dcterms:W3CDTF">2023-05-25T02:03:15Z</dcterms:created>
  <dcterms:modified xsi:type="dcterms:W3CDTF">2023-06-22T21:09:39Z</dcterms:modified>
</cp:coreProperties>
</file>